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8" r:id="rId22"/>
    <p:sldId id="279" r:id="rId23"/>
    <p:sldId id="281" r:id="rId24"/>
    <p:sldId id="282" r:id="rId25"/>
    <p:sldId id="283" r:id="rId26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3448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1094740"/>
          </a:xfrm>
          <a:custGeom>
            <a:avLst/>
            <a:gdLst/>
            <a:ahLst/>
            <a:cxnLst/>
            <a:rect l="l" t="t" r="r" b="b"/>
            <a:pathLst>
              <a:path w="9144000" h="1094740">
                <a:moveTo>
                  <a:pt x="9144000" y="0"/>
                </a:moveTo>
                <a:lnTo>
                  <a:pt x="0" y="0"/>
                </a:lnTo>
                <a:lnTo>
                  <a:pt x="0" y="1094232"/>
                </a:lnTo>
                <a:lnTo>
                  <a:pt x="9144000" y="1094232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3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1691" y="2661869"/>
            <a:ext cx="6942455" cy="1950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3448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773167"/>
            <a:ext cx="9144000" cy="942340"/>
          </a:xfrm>
          <a:custGeom>
            <a:avLst/>
            <a:gdLst/>
            <a:ahLst/>
            <a:cxnLst/>
            <a:rect l="l" t="t" r="r" b="b"/>
            <a:pathLst>
              <a:path w="9144000" h="942339">
                <a:moveTo>
                  <a:pt x="0" y="941831"/>
                </a:moveTo>
                <a:lnTo>
                  <a:pt x="9143999" y="941831"/>
                </a:lnTo>
                <a:lnTo>
                  <a:pt x="9143999" y="0"/>
                </a:lnTo>
                <a:lnTo>
                  <a:pt x="0" y="0"/>
                </a:lnTo>
                <a:lnTo>
                  <a:pt x="0" y="941831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917700"/>
          </a:xfrm>
          <a:custGeom>
            <a:avLst/>
            <a:gdLst/>
            <a:ahLst/>
            <a:cxnLst/>
            <a:rect l="l" t="t" r="r" b="b"/>
            <a:pathLst>
              <a:path w="9144000" h="1917700">
                <a:moveTo>
                  <a:pt x="9144000" y="0"/>
                </a:moveTo>
                <a:lnTo>
                  <a:pt x="0" y="0"/>
                </a:lnTo>
                <a:lnTo>
                  <a:pt x="0" y="1917191"/>
                </a:lnTo>
                <a:lnTo>
                  <a:pt x="9144000" y="1917191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0" y="1917192"/>
            <a:ext cx="9144000" cy="315471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381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</a:pP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486400"/>
            <a:ext cx="9144000" cy="13716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9143999" y="0"/>
                </a:moveTo>
                <a:lnTo>
                  <a:pt x="0" y="0"/>
                </a:lnTo>
                <a:lnTo>
                  <a:pt x="0" y="1142997"/>
                </a:lnTo>
                <a:lnTo>
                  <a:pt x="9143999" y="1142997"/>
                </a:lnTo>
                <a:lnTo>
                  <a:pt x="9143999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ноября 2024 г.</a:t>
            </a:r>
            <a:endParaRPr sz="20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7633" y="2590800"/>
            <a:ext cx="7556500" cy="24878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2380" marR="125349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spc="-15" dirty="0" smtClean="0">
                <a:solidFill>
                  <a:srgbClr val="C00000"/>
                </a:solidFill>
                <a:latin typeface="Calibri"/>
                <a:cs typeface="Calibri"/>
              </a:rPr>
              <a:t>АКТУАЛЬНЫЕ ВОПРОСЫ ОЦЕНИВАНИЯ  </a:t>
            </a:r>
            <a:r>
              <a:rPr sz="2400" b="1" spc="-15" smtClean="0">
                <a:solidFill>
                  <a:srgbClr val="C00000"/>
                </a:solidFill>
                <a:latin typeface="Calibri"/>
                <a:cs typeface="Calibri"/>
              </a:rPr>
              <a:t>ИТОГОВО</a:t>
            </a:r>
            <a:r>
              <a:rPr lang="ru-RU" sz="2400" b="1" spc="-15" dirty="0" smtClean="0">
                <a:solidFill>
                  <a:srgbClr val="C00000"/>
                </a:solidFill>
                <a:latin typeface="Calibri"/>
                <a:cs typeface="Calibri"/>
              </a:rPr>
              <a:t>ГО</a:t>
            </a:r>
            <a:r>
              <a:rPr sz="2400" b="1" spc="-75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5" smtClean="0">
                <a:solidFill>
                  <a:srgbClr val="C00000"/>
                </a:solidFill>
                <a:latin typeface="Calibri"/>
                <a:cs typeface="Calibri"/>
              </a:rPr>
              <a:t>СОЧИНЕНИ</a:t>
            </a:r>
            <a:r>
              <a:rPr lang="ru-RU" sz="2400" b="1" spc="-5" dirty="0" smtClean="0">
                <a:solidFill>
                  <a:srgbClr val="C00000"/>
                </a:solidFill>
                <a:latin typeface="Calibri"/>
                <a:cs typeface="Calibri"/>
              </a:rPr>
              <a:t>Я </a:t>
            </a:r>
            <a:r>
              <a:rPr sz="2400" b="1" spc="-25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5">
                <a:solidFill>
                  <a:srgbClr val="C00000"/>
                </a:solidFill>
                <a:latin typeface="Calibri"/>
                <a:cs typeface="Calibri"/>
              </a:rPr>
              <a:t>(</a:t>
            </a:r>
            <a:r>
              <a:rPr sz="2400" b="1" spc="-5" smtClean="0">
                <a:solidFill>
                  <a:srgbClr val="C00000"/>
                </a:solidFill>
                <a:latin typeface="Calibri"/>
                <a:cs typeface="Calibri"/>
              </a:rPr>
              <a:t>ИЗЛОЖЕНИ</a:t>
            </a:r>
            <a:r>
              <a:rPr lang="ru-RU" sz="2400" b="1" spc="-5" dirty="0" smtClean="0">
                <a:solidFill>
                  <a:srgbClr val="C00000"/>
                </a:solidFill>
                <a:latin typeface="Calibri"/>
                <a:cs typeface="Calibri"/>
              </a:rPr>
              <a:t>Я</a:t>
            </a:r>
            <a:r>
              <a:rPr sz="2400" b="1" spc="-5" smtClean="0">
                <a:solidFill>
                  <a:srgbClr val="C00000"/>
                </a:solidFill>
                <a:latin typeface="Calibri"/>
                <a:cs typeface="Calibri"/>
              </a:rPr>
              <a:t>) </a:t>
            </a:r>
            <a:endParaRPr lang="ru-RU" sz="2400" b="1" spc="-5" dirty="0" smtClean="0">
              <a:solidFill>
                <a:srgbClr val="C00000"/>
              </a:solidFill>
              <a:latin typeface="Calibri"/>
              <a:cs typeface="Calibri"/>
            </a:endParaRPr>
          </a:p>
          <a:p>
            <a:pPr marL="1262380" marR="1253490" algn="ctr">
              <a:lnSpc>
                <a:spcPct val="100000"/>
              </a:lnSpc>
              <a:spcBef>
                <a:spcPts val="100"/>
              </a:spcBef>
            </a:pPr>
            <a:r>
              <a:rPr sz="2400" b="1" spc="-53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2400" b="1" spc="-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mtClean="0">
                <a:solidFill>
                  <a:srgbClr val="C00000"/>
                </a:solidFill>
                <a:latin typeface="Calibri"/>
                <a:cs typeface="Calibri"/>
              </a:rPr>
              <a:t>202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cs typeface="Calibri"/>
              </a:rPr>
              <a:t>4</a:t>
            </a:r>
            <a:r>
              <a:rPr sz="2400" b="1" smtClean="0">
                <a:solidFill>
                  <a:srgbClr val="C00000"/>
                </a:solidFill>
                <a:latin typeface="Calibri"/>
                <a:cs typeface="Calibri"/>
              </a:rPr>
              <a:t>-202</a:t>
            </a:r>
            <a:r>
              <a:rPr lang="ru-RU" sz="2400" b="1" dirty="0" smtClean="0">
                <a:solidFill>
                  <a:srgbClr val="C00000"/>
                </a:solidFill>
                <a:latin typeface="Calibri"/>
                <a:cs typeface="Calibri"/>
              </a:rPr>
              <a:t>5</a:t>
            </a:r>
            <a:r>
              <a:rPr sz="2400" b="1" spc="-85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>
                <a:solidFill>
                  <a:srgbClr val="C00000"/>
                </a:solidFill>
                <a:latin typeface="Calibri"/>
                <a:cs typeface="Calibri"/>
              </a:rPr>
              <a:t>УЧЕБНОМ</a:t>
            </a:r>
            <a:r>
              <a:rPr sz="2400" b="1" spc="-5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60" smtClean="0">
                <a:solidFill>
                  <a:srgbClr val="C00000"/>
                </a:solidFill>
                <a:latin typeface="Calibri"/>
                <a:cs typeface="Calibri"/>
              </a:rPr>
              <a:t>ГОДУ</a:t>
            </a:r>
            <a:endParaRPr sz="2400">
              <a:solidFill>
                <a:srgbClr val="C000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Новодворская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Светлана Павловна</a:t>
            </a: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читель русского языка и литературы </a:t>
            </a:r>
            <a:endParaRPr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6576" y="103644"/>
            <a:ext cx="9053068" cy="1697977"/>
            <a:chOff x="36576" y="103644"/>
            <a:chExt cx="9053068" cy="1697977"/>
          </a:xfrm>
        </p:grpSpPr>
        <p:sp>
          <p:nvSpPr>
            <p:cNvPr id="8" name="object 8"/>
            <p:cNvSpPr/>
            <p:nvPr/>
          </p:nvSpPr>
          <p:spPr>
            <a:xfrm>
              <a:off x="54864" y="103644"/>
              <a:ext cx="1210310" cy="542925"/>
            </a:xfrm>
            <a:custGeom>
              <a:avLst/>
              <a:gdLst/>
              <a:ahLst/>
              <a:cxnLst/>
              <a:rect l="l" t="t" r="r" b="b"/>
              <a:pathLst>
                <a:path w="1210310" h="542925">
                  <a:moveTo>
                    <a:pt x="246888" y="438899"/>
                  </a:moveTo>
                  <a:lnTo>
                    <a:pt x="0" y="438899"/>
                  </a:lnTo>
                  <a:lnTo>
                    <a:pt x="0" y="542531"/>
                  </a:lnTo>
                  <a:lnTo>
                    <a:pt x="246888" y="542531"/>
                  </a:lnTo>
                  <a:lnTo>
                    <a:pt x="246888" y="438899"/>
                  </a:lnTo>
                  <a:close/>
                </a:path>
                <a:path w="1210310" h="542925">
                  <a:moveTo>
                    <a:pt x="399288" y="219456"/>
                  </a:moveTo>
                  <a:lnTo>
                    <a:pt x="6096" y="219456"/>
                  </a:lnTo>
                  <a:lnTo>
                    <a:pt x="6096" y="320027"/>
                  </a:lnTo>
                  <a:lnTo>
                    <a:pt x="399288" y="320027"/>
                  </a:lnTo>
                  <a:lnTo>
                    <a:pt x="399288" y="219456"/>
                  </a:lnTo>
                  <a:close/>
                </a:path>
                <a:path w="1210310" h="542925">
                  <a:moveTo>
                    <a:pt x="765048" y="216408"/>
                  </a:moveTo>
                  <a:lnTo>
                    <a:pt x="518160" y="216408"/>
                  </a:lnTo>
                  <a:lnTo>
                    <a:pt x="518160" y="316979"/>
                  </a:lnTo>
                  <a:lnTo>
                    <a:pt x="765048" y="316979"/>
                  </a:lnTo>
                  <a:lnTo>
                    <a:pt x="765048" y="216408"/>
                  </a:lnTo>
                  <a:close/>
                </a:path>
                <a:path w="1210310" h="542925">
                  <a:moveTo>
                    <a:pt x="816864" y="3035"/>
                  </a:moveTo>
                  <a:lnTo>
                    <a:pt x="6096" y="3035"/>
                  </a:lnTo>
                  <a:lnTo>
                    <a:pt x="6096" y="106667"/>
                  </a:lnTo>
                  <a:lnTo>
                    <a:pt x="816864" y="106667"/>
                  </a:lnTo>
                  <a:lnTo>
                    <a:pt x="816864" y="3035"/>
                  </a:lnTo>
                  <a:close/>
                </a:path>
                <a:path w="1210310" h="542925">
                  <a:moveTo>
                    <a:pt x="1210056" y="0"/>
                  </a:moveTo>
                  <a:lnTo>
                    <a:pt x="963168" y="0"/>
                  </a:lnTo>
                  <a:lnTo>
                    <a:pt x="963168" y="103632"/>
                  </a:lnTo>
                  <a:lnTo>
                    <a:pt x="1210056" y="103632"/>
                  </a:lnTo>
                  <a:lnTo>
                    <a:pt x="1210056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576" y="1246631"/>
              <a:ext cx="9043670" cy="554990"/>
            </a:xfrm>
            <a:custGeom>
              <a:avLst/>
              <a:gdLst/>
              <a:ahLst/>
              <a:cxnLst/>
              <a:rect l="l" t="t" r="r" b="b"/>
              <a:pathLst>
                <a:path w="9043670" h="554989">
                  <a:moveTo>
                    <a:pt x="246888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246888" y="100584"/>
                  </a:lnTo>
                  <a:lnTo>
                    <a:pt x="246888" y="0"/>
                  </a:lnTo>
                  <a:close/>
                </a:path>
                <a:path w="9043670" h="554989">
                  <a:moveTo>
                    <a:pt x="399288" y="219456"/>
                  </a:moveTo>
                  <a:lnTo>
                    <a:pt x="6096" y="219456"/>
                  </a:lnTo>
                  <a:lnTo>
                    <a:pt x="6096" y="323088"/>
                  </a:lnTo>
                  <a:lnTo>
                    <a:pt x="399288" y="323088"/>
                  </a:lnTo>
                  <a:lnTo>
                    <a:pt x="399288" y="219456"/>
                  </a:lnTo>
                  <a:close/>
                </a:path>
                <a:path w="9043670" h="554989">
                  <a:moveTo>
                    <a:pt x="768096" y="225552"/>
                  </a:moveTo>
                  <a:lnTo>
                    <a:pt x="521208" y="225552"/>
                  </a:lnTo>
                  <a:lnTo>
                    <a:pt x="521208" y="326136"/>
                  </a:lnTo>
                  <a:lnTo>
                    <a:pt x="768096" y="326136"/>
                  </a:lnTo>
                  <a:lnTo>
                    <a:pt x="768096" y="225552"/>
                  </a:lnTo>
                  <a:close/>
                </a:path>
                <a:path w="9043670" h="554989">
                  <a:moveTo>
                    <a:pt x="819912" y="435864"/>
                  </a:moveTo>
                  <a:lnTo>
                    <a:pt x="6096" y="435864"/>
                  </a:lnTo>
                  <a:lnTo>
                    <a:pt x="6096" y="536448"/>
                  </a:lnTo>
                  <a:lnTo>
                    <a:pt x="819912" y="536448"/>
                  </a:lnTo>
                  <a:lnTo>
                    <a:pt x="819912" y="435864"/>
                  </a:lnTo>
                  <a:close/>
                </a:path>
                <a:path w="9043670" h="554989">
                  <a:moveTo>
                    <a:pt x="1216152" y="438912"/>
                  </a:moveTo>
                  <a:lnTo>
                    <a:pt x="969264" y="438912"/>
                  </a:lnTo>
                  <a:lnTo>
                    <a:pt x="969264" y="539496"/>
                  </a:lnTo>
                  <a:lnTo>
                    <a:pt x="1216152" y="539496"/>
                  </a:lnTo>
                  <a:lnTo>
                    <a:pt x="1216152" y="438912"/>
                  </a:lnTo>
                  <a:close/>
                </a:path>
                <a:path w="9043670" h="554989">
                  <a:moveTo>
                    <a:pt x="8080248" y="454152"/>
                  </a:moveTo>
                  <a:lnTo>
                    <a:pt x="7833360" y="454152"/>
                  </a:lnTo>
                  <a:lnTo>
                    <a:pt x="7833360" y="554736"/>
                  </a:lnTo>
                  <a:lnTo>
                    <a:pt x="8080248" y="554736"/>
                  </a:lnTo>
                  <a:lnTo>
                    <a:pt x="8080248" y="454152"/>
                  </a:lnTo>
                  <a:close/>
                </a:path>
                <a:path w="9043670" h="554989">
                  <a:moveTo>
                    <a:pt x="8525256" y="240792"/>
                  </a:moveTo>
                  <a:lnTo>
                    <a:pt x="8278368" y="240792"/>
                  </a:lnTo>
                  <a:lnTo>
                    <a:pt x="8278368" y="341376"/>
                  </a:lnTo>
                  <a:lnTo>
                    <a:pt x="8525256" y="341376"/>
                  </a:lnTo>
                  <a:lnTo>
                    <a:pt x="8525256" y="240792"/>
                  </a:lnTo>
                  <a:close/>
                </a:path>
                <a:path w="9043670" h="554989">
                  <a:moveTo>
                    <a:pt x="9034272" y="451104"/>
                  </a:moveTo>
                  <a:lnTo>
                    <a:pt x="8226552" y="451104"/>
                  </a:lnTo>
                  <a:lnTo>
                    <a:pt x="8226552" y="551688"/>
                  </a:lnTo>
                  <a:lnTo>
                    <a:pt x="9034272" y="551688"/>
                  </a:lnTo>
                  <a:lnTo>
                    <a:pt x="9034272" y="451104"/>
                  </a:lnTo>
                  <a:close/>
                </a:path>
                <a:path w="9043670" h="554989">
                  <a:moveTo>
                    <a:pt x="9037320" y="234696"/>
                  </a:moveTo>
                  <a:lnTo>
                    <a:pt x="8644128" y="234696"/>
                  </a:lnTo>
                  <a:lnTo>
                    <a:pt x="8644128" y="338328"/>
                  </a:lnTo>
                  <a:lnTo>
                    <a:pt x="9037320" y="338328"/>
                  </a:lnTo>
                  <a:lnTo>
                    <a:pt x="9037320" y="234696"/>
                  </a:lnTo>
                  <a:close/>
                </a:path>
                <a:path w="9043670" h="554989">
                  <a:moveTo>
                    <a:pt x="9043416" y="15240"/>
                  </a:moveTo>
                  <a:lnTo>
                    <a:pt x="8796528" y="15240"/>
                  </a:lnTo>
                  <a:lnTo>
                    <a:pt x="8796528" y="115824"/>
                  </a:lnTo>
                  <a:lnTo>
                    <a:pt x="9043416" y="115824"/>
                  </a:lnTo>
                  <a:lnTo>
                    <a:pt x="9043416" y="1524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872984" y="103644"/>
              <a:ext cx="1216660" cy="539750"/>
            </a:xfrm>
            <a:custGeom>
              <a:avLst/>
              <a:gdLst/>
              <a:ahLst/>
              <a:cxnLst/>
              <a:rect l="l" t="t" r="r" b="b"/>
              <a:pathLst>
                <a:path w="1216659" h="539750">
                  <a:moveTo>
                    <a:pt x="246888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246888" y="100584"/>
                  </a:lnTo>
                  <a:lnTo>
                    <a:pt x="246888" y="0"/>
                  </a:lnTo>
                  <a:close/>
                </a:path>
                <a:path w="1216659" h="539750">
                  <a:moveTo>
                    <a:pt x="694944" y="213360"/>
                  </a:moveTo>
                  <a:lnTo>
                    <a:pt x="448056" y="213360"/>
                  </a:lnTo>
                  <a:lnTo>
                    <a:pt x="448056" y="313931"/>
                  </a:lnTo>
                  <a:lnTo>
                    <a:pt x="694944" y="313931"/>
                  </a:lnTo>
                  <a:lnTo>
                    <a:pt x="694944" y="213360"/>
                  </a:lnTo>
                  <a:close/>
                </a:path>
                <a:path w="1216659" h="539750">
                  <a:moveTo>
                    <a:pt x="1210056" y="216408"/>
                  </a:moveTo>
                  <a:lnTo>
                    <a:pt x="813816" y="216408"/>
                  </a:lnTo>
                  <a:lnTo>
                    <a:pt x="813816" y="320027"/>
                  </a:lnTo>
                  <a:lnTo>
                    <a:pt x="1210056" y="320027"/>
                  </a:lnTo>
                  <a:lnTo>
                    <a:pt x="1210056" y="216408"/>
                  </a:lnTo>
                  <a:close/>
                </a:path>
                <a:path w="1216659" h="539750">
                  <a:moveTo>
                    <a:pt x="1210056" y="3048"/>
                  </a:moveTo>
                  <a:lnTo>
                    <a:pt x="393192" y="3048"/>
                  </a:lnTo>
                  <a:lnTo>
                    <a:pt x="393192" y="103632"/>
                  </a:lnTo>
                  <a:lnTo>
                    <a:pt x="1210056" y="103632"/>
                  </a:lnTo>
                  <a:lnTo>
                    <a:pt x="1210056" y="3048"/>
                  </a:lnTo>
                  <a:close/>
                </a:path>
                <a:path w="1216659" h="539750">
                  <a:moveTo>
                    <a:pt x="1216152" y="438899"/>
                  </a:moveTo>
                  <a:lnTo>
                    <a:pt x="969264" y="438899"/>
                  </a:lnTo>
                  <a:lnTo>
                    <a:pt x="969264" y="539483"/>
                  </a:lnTo>
                  <a:lnTo>
                    <a:pt x="1216152" y="539483"/>
                  </a:lnTo>
                  <a:lnTo>
                    <a:pt x="1216152" y="438899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2044" y="266776"/>
            <a:ext cx="5788356" cy="3526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ru-RU" sz="2200" spc="5" dirty="0" smtClean="0"/>
              <a:t>              </a:t>
            </a:r>
            <a:r>
              <a:rPr sz="2200" spc="5" smtClean="0"/>
              <a:t>ИЗ</a:t>
            </a:r>
            <a:r>
              <a:rPr sz="2200" spc="-20" smtClean="0"/>
              <a:t> </a:t>
            </a:r>
            <a:r>
              <a:rPr lang="ru-RU" sz="2200" spc="-20" dirty="0" smtClean="0"/>
              <a:t> ИНТЕРЕСУЮЩИХ  </a:t>
            </a:r>
            <a:r>
              <a:rPr sz="2200" smtClean="0"/>
              <a:t>ВОПРОСОВ</a:t>
            </a:r>
            <a:r>
              <a:rPr lang="ru-RU" sz="2200" dirty="0" smtClean="0"/>
              <a:t>:</a:t>
            </a:r>
            <a:endParaRPr sz="2200"/>
          </a:p>
        </p:txBody>
      </p:sp>
      <p:grpSp>
        <p:nvGrpSpPr>
          <p:cNvPr id="4" name="object 4"/>
          <p:cNvGrpSpPr/>
          <p:nvPr/>
        </p:nvGrpSpPr>
        <p:grpSpPr>
          <a:xfrm>
            <a:off x="0" y="100583"/>
            <a:ext cx="9144000" cy="6544437"/>
            <a:chOff x="0" y="100583"/>
            <a:chExt cx="9144000" cy="6544437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027175"/>
              <a:ext cx="905510" cy="5617845"/>
            </a:xfrm>
            <a:custGeom>
              <a:avLst/>
              <a:gdLst/>
              <a:ahLst/>
              <a:cxnLst/>
              <a:rect l="l" t="t" r="r" b="b"/>
              <a:pathLst>
                <a:path w="905510" h="5617845">
                  <a:moveTo>
                    <a:pt x="0" y="5617464"/>
                  </a:moveTo>
                  <a:lnTo>
                    <a:pt x="905256" y="5617464"/>
                  </a:lnTo>
                  <a:lnTo>
                    <a:pt x="905256" y="0"/>
                  </a:lnTo>
                  <a:lnTo>
                    <a:pt x="0" y="0"/>
                  </a:lnTo>
                  <a:lnTo>
                    <a:pt x="0" y="5617464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920496"/>
              <a:ext cx="9144000" cy="106680"/>
            </a:xfrm>
            <a:custGeom>
              <a:avLst/>
              <a:gdLst/>
              <a:ahLst/>
              <a:cxnLst/>
              <a:rect l="l" t="t" r="r" b="b"/>
              <a:pathLst>
                <a:path w="9144000" h="106680">
                  <a:moveTo>
                    <a:pt x="9144000" y="0"/>
                  </a:moveTo>
                  <a:lnTo>
                    <a:pt x="0" y="0"/>
                  </a:lnTo>
                  <a:lnTo>
                    <a:pt x="0" y="106679"/>
                  </a:lnTo>
                  <a:lnTo>
                    <a:pt x="9144000" y="10667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86511" y="1356360"/>
            <a:ext cx="426720" cy="429895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121285">
              <a:lnSpc>
                <a:spcPts val="3200"/>
              </a:lnSpc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6360" y="4285488"/>
            <a:ext cx="429895" cy="429895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ts val="3204"/>
              </a:lnSpc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6644640"/>
            <a:ext cx="9144000" cy="213360"/>
          </a:xfrm>
          <a:custGeom>
            <a:avLst/>
            <a:gdLst/>
            <a:ahLst/>
            <a:cxnLst/>
            <a:rect l="l" t="t" r="r" b="b"/>
            <a:pathLst>
              <a:path w="9144000" h="213359">
                <a:moveTo>
                  <a:pt x="9144000" y="0"/>
                </a:moveTo>
                <a:lnTo>
                  <a:pt x="0" y="0"/>
                </a:lnTo>
                <a:lnTo>
                  <a:pt x="0" y="213357"/>
                </a:lnTo>
                <a:lnTo>
                  <a:pt x="9144000" y="213357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07770" y="1233043"/>
            <a:ext cx="7017384" cy="27686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765810">
              <a:lnSpc>
                <a:spcPct val="100000"/>
              </a:lnSpc>
              <a:spcBef>
                <a:spcPts val="90"/>
              </a:spcBef>
            </a:pP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Если</a:t>
            </a:r>
            <a:r>
              <a:rPr sz="20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первое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предложение</a:t>
            </a:r>
            <a:r>
              <a:rPr sz="20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первого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 абзаца</a:t>
            </a:r>
            <a:r>
              <a:rPr sz="20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сочинения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повторяет</a:t>
            </a:r>
            <a:r>
              <a:rPr sz="20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40" dirty="0">
                <a:solidFill>
                  <a:srgbClr val="C00000"/>
                </a:solidFill>
                <a:latin typeface="Calibri"/>
                <a:cs typeface="Calibri"/>
              </a:rPr>
              <a:t>тему,</a:t>
            </a:r>
            <a:r>
              <a:rPr sz="2000" b="1" spc="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нужно</a:t>
            </a:r>
            <a:r>
              <a:rPr sz="2000" b="1" spc="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ли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вычитать</a:t>
            </a:r>
            <a:r>
              <a:rPr sz="20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это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предложение</a:t>
            </a:r>
            <a:r>
              <a:rPr sz="20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из </a:t>
            </a:r>
            <a:r>
              <a:rPr sz="2000" b="1" spc="-434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общего</a:t>
            </a:r>
            <a:r>
              <a:rPr sz="20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количества</a:t>
            </a:r>
            <a:r>
              <a:rPr sz="20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слов?</a:t>
            </a:r>
            <a:endParaRPr sz="2000">
              <a:solidFill>
                <a:srgbClr val="C00000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Повтор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темы</a:t>
            </a:r>
            <a:r>
              <a:rPr sz="2000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стилистический</a:t>
            </a:r>
            <a:r>
              <a:rPr sz="20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приём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самостоятельного</a:t>
            </a:r>
            <a:r>
              <a:rPr sz="2000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текста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участника</a:t>
            </a:r>
            <a:r>
              <a:rPr sz="20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сочинения,</a:t>
            </a:r>
            <a:r>
              <a:rPr sz="2000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поэтому</a:t>
            </a:r>
            <a:r>
              <a:rPr sz="20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это</a:t>
            </a:r>
            <a:r>
              <a:rPr sz="20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предложение</a:t>
            </a:r>
            <a:r>
              <a:rPr sz="2000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учитывается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при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подсчете</a:t>
            </a:r>
            <a:r>
              <a:rPr sz="20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слов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(а</a:t>
            </a:r>
            <a:r>
              <a:rPr sz="20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тема,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вынесенная</a:t>
            </a:r>
            <a:r>
              <a:rPr sz="2000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заглавие,</a:t>
            </a:r>
            <a:r>
              <a:rPr sz="20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20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нет).</a:t>
            </a:r>
            <a:r>
              <a:rPr sz="20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МР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п.4.2.10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с.23:</a:t>
            </a:r>
            <a:r>
              <a:rPr sz="20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«В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бланке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 записи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участники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итогового</a:t>
            </a:r>
            <a:r>
              <a:rPr sz="2000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сочинения </a:t>
            </a:r>
            <a:r>
              <a:rPr sz="2000" i="1" spc="-43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(изложения)</a:t>
            </a:r>
            <a:r>
              <a:rPr sz="2000" i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переписывают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название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выбранной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ими</a:t>
            </a:r>
            <a:r>
              <a:rPr sz="20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темы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сочинения</a:t>
            </a:r>
            <a:r>
              <a:rPr sz="2000" i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(текста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для</a:t>
            </a:r>
            <a:r>
              <a:rPr sz="2000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итогового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 изложения)».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36750" y="4305757"/>
            <a:ext cx="651192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Нужно</a:t>
            </a:r>
            <a:r>
              <a:rPr sz="2000" b="1" spc="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ли</a:t>
            </a:r>
            <a:r>
              <a:rPr sz="20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вычитать</a:t>
            </a:r>
            <a:r>
              <a:rPr sz="2000" b="1" spc="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цитаты</a:t>
            </a:r>
            <a:r>
              <a:rPr sz="20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при 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подсчете</a:t>
            </a:r>
            <a:r>
              <a:rPr sz="2000" b="1" spc="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количества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слов?</a:t>
            </a:r>
            <a:endParaRPr sz="2000">
              <a:solidFill>
                <a:srgbClr val="C00000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solidFill>
                  <a:srgbClr val="001F5F"/>
                </a:solidFill>
                <a:latin typeface="Calibri"/>
                <a:cs typeface="Calibri"/>
              </a:rPr>
              <a:t>Нет,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цитаты</a:t>
            </a:r>
            <a:r>
              <a:rPr sz="20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включаются</a:t>
            </a:r>
            <a:r>
              <a:rPr sz="2000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общий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объем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слов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сочинения.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36750" y="4915611"/>
            <a:ext cx="189928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30985" algn="l"/>
              </a:tabLst>
            </a:pP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(Требование	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2000" spc="5" dirty="0">
                <a:solidFill>
                  <a:srgbClr val="344863"/>
                </a:solidFill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780539" algn="l"/>
              </a:tabLst>
            </a:pP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ц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итиро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i="1" spc="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18001" y="4915611"/>
            <a:ext cx="186817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«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Допускается</a:t>
            </a:r>
            <a:endParaRPr sz="2000">
              <a:latin typeface="Calibri"/>
              <a:cs typeface="Calibri"/>
            </a:endParaRPr>
          </a:p>
          <a:p>
            <a:pPr marL="271145">
              <a:lnSpc>
                <a:spcPct val="100000"/>
              </a:lnSpc>
            </a:pP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обязательной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14491" y="4915611"/>
            <a:ext cx="112649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прямое</a:t>
            </a:r>
            <a:endParaRPr sz="2000">
              <a:latin typeface="Calibri"/>
              <a:cs typeface="Calibri"/>
            </a:endParaRPr>
          </a:p>
          <a:p>
            <a:pPr marL="228600">
              <a:lnSpc>
                <a:spcPct val="100000"/>
              </a:lnSpc>
            </a:pP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ссылкой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1650" y="4915611"/>
            <a:ext cx="185864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95"/>
              </a:spcBef>
              <a:tabLst>
                <a:tab pos="719455" algn="l"/>
              </a:tabLst>
            </a:pP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или	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косвенное</a:t>
            </a:r>
            <a:endParaRPr sz="2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532765" algn="l"/>
              </a:tabLst>
            </a:pP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на	источник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36750" y="5525516"/>
            <a:ext cx="6776084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(ссылка</a:t>
            </a:r>
            <a:r>
              <a:rPr sz="2000" i="1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дается</a:t>
            </a:r>
            <a:r>
              <a:rPr sz="2000" i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i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свободной</a:t>
            </a:r>
            <a:r>
              <a:rPr sz="2000" i="1" spc="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форме).</a:t>
            </a:r>
            <a:r>
              <a:rPr sz="2000" i="1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Объем</a:t>
            </a:r>
            <a:r>
              <a:rPr sz="2000" i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цитирования</a:t>
            </a:r>
            <a:r>
              <a:rPr sz="2000" i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не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61379" y="5830925"/>
            <a:ext cx="274955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63089" algn="l"/>
              </a:tabLst>
            </a:pPr>
            <a:r>
              <a:rPr sz="2000" i="1" spc="5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ственно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го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000" i="1" spc="-30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ст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36750" y="5830925"/>
            <a:ext cx="375729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46810" algn="l"/>
                <a:tab pos="3054985" algn="l"/>
              </a:tabLst>
            </a:pP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2000" i="1" spc="-45" dirty="0">
                <a:solidFill>
                  <a:srgbClr val="001F5F"/>
                </a:solidFill>
                <a:latin typeface="Calibri"/>
                <a:cs typeface="Calibri"/>
              </a:rPr>
              <a:t>ж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пр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вы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ш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ать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	о</a:t>
            </a:r>
            <a:r>
              <a:rPr sz="2000" i="1" spc="-60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ъе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м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участника»).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73480"/>
          </a:xfrm>
          <a:custGeom>
            <a:avLst/>
            <a:gdLst/>
            <a:ahLst/>
            <a:cxnLst/>
            <a:rect l="l" t="t" r="r" b="b"/>
            <a:pathLst>
              <a:path w="9144000" h="1173480">
                <a:moveTo>
                  <a:pt x="9144000" y="0"/>
                </a:moveTo>
                <a:lnTo>
                  <a:pt x="0" y="0"/>
                </a:lnTo>
                <a:lnTo>
                  <a:pt x="0" y="1173479"/>
                </a:lnTo>
                <a:lnTo>
                  <a:pt x="9144000" y="1173479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9128760" cy="117348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402080">
              <a:lnSpc>
                <a:spcPts val="2510"/>
              </a:lnSpc>
              <a:spcBef>
                <a:spcPts val="535"/>
              </a:spcBef>
            </a:pP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ТРЕБОВАНИЕ</a:t>
            </a:r>
            <a:r>
              <a:rPr sz="2200" b="1" spc="4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5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endParaRPr sz="2200">
              <a:latin typeface="Calibri"/>
              <a:cs typeface="Calibri"/>
            </a:endParaRPr>
          </a:p>
          <a:p>
            <a:pPr marL="1402080">
              <a:lnSpc>
                <a:spcPts val="2375"/>
              </a:lnSpc>
              <a:tabLst>
                <a:tab pos="4377690" algn="l"/>
              </a:tabLst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САМОСТОЯТЕЛЬНОСТЬ	</a:t>
            </a:r>
            <a:r>
              <a:rPr sz="2200" b="1" spc="5" dirty="0">
                <a:solidFill>
                  <a:srgbClr val="FFFFFF"/>
                </a:solidFill>
                <a:latin typeface="Calibri"/>
                <a:cs typeface="Calibri"/>
              </a:rPr>
              <a:t>НАПИСАНИЯ</a:t>
            </a:r>
            <a:endParaRPr sz="2200">
              <a:latin typeface="Calibri"/>
              <a:cs typeface="Calibri"/>
            </a:endParaRPr>
          </a:p>
          <a:p>
            <a:pPr marL="1402080">
              <a:lnSpc>
                <a:spcPts val="2510"/>
              </a:lnSpc>
              <a:tabLst>
                <a:tab pos="3045460" algn="l"/>
              </a:tabLst>
            </a:pPr>
            <a:r>
              <a:rPr sz="2200" b="1" spc="-20" dirty="0">
                <a:solidFill>
                  <a:srgbClr val="FFFFFF"/>
                </a:solidFill>
                <a:latin typeface="Calibri"/>
                <a:cs typeface="Calibri"/>
              </a:rPr>
              <a:t>ИТОГОВОГО	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СОЧИНЕНИЯ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3359" y="1429511"/>
            <a:ext cx="4859020" cy="4215765"/>
          </a:xfrm>
          <a:custGeom>
            <a:avLst/>
            <a:gdLst/>
            <a:ahLst/>
            <a:cxnLst/>
            <a:rect l="l" t="t" r="r" b="b"/>
            <a:pathLst>
              <a:path w="4859020" h="4215765">
                <a:moveTo>
                  <a:pt x="0" y="4215384"/>
                </a:moveTo>
                <a:lnTo>
                  <a:pt x="4858512" y="4215384"/>
                </a:lnTo>
                <a:lnTo>
                  <a:pt x="4858512" y="0"/>
                </a:lnTo>
                <a:lnTo>
                  <a:pt x="0" y="0"/>
                </a:lnTo>
                <a:lnTo>
                  <a:pt x="0" y="4215384"/>
                </a:lnTo>
                <a:close/>
              </a:path>
            </a:pathLst>
          </a:custGeom>
          <a:solidFill>
            <a:srgbClr val="F8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3014" y="1447292"/>
            <a:ext cx="4674870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16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600" spc="3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выполняется</a:t>
            </a:r>
            <a:r>
              <a:rPr sz="1600" spc="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самостоятельно.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допускается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списывание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(фрагментов </a:t>
            </a:r>
            <a:r>
              <a:rPr sz="1600" spc="-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сочинения)</a:t>
            </a:r>
            <a:r>
              <a:rPr sz="1600" spc="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600" spc="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какого-либо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источника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или</a:t>
            </a:r>
            <a:endParaRPr sz="1600">
              <a:latin typeface="Calibri"/>
              <a:cs typeface="Calibri"/>
            </a:endParaRPr>
          </a:p>
          <a:p>
            <a:pPr marL="12700" marR="5715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воспроизведение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памяти</a:t>
            </a:r>
            <a:r>
              <a:rPr sz="1600" spc="3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чужого</a:t>
            </a:r>
            <a:r>
              <a:rPr sz="16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текста</a:t>
            </a:r>
            <a:r>
              <a:rPr sz="16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(работа </a:t>
            </a:r>
            <a:r>
              <a:rPr sz="1600" spc="-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другого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участника,</a:t>
            </a:r>
            <a:r>
              <a:rPr sz="1600" spc="3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863"/>
                </a:solidFill>
                <a:latin typeface="Calibri"/>
                <a:cs typeface="Calibri"/>
              </a:rPr>
              <a:t>текст,</a:t>
            </a:r>
            <a:r>
              <a:rPr sz="16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опубликованный</a:t>
            </a:r>
            <a:r>
              <a:rPr sz="1600" spc="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бумажном</a:t>
            </a:r>
            <a:r>
              <a:rPr sz="1600" spc="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(или)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электронном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виде,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др.).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3014" y="3155061"/>
            <a:ext cx="4678680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Допускается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прямое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или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косвенное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цитирование с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обязательной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ссылкой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источник (ссылка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дается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свободной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форме).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Объем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цитирования</a:t>
            </a:r>
            <a:r>
              <a:rPr sz="16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863"/>
                </a:solidFill>
                <a:latin typeface="Calibri"/>
                <a:cs typeface="Calibri"/>
              </a:rPr>
              <a:t>должен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превышать</a:t>
            </a:r>
            <a:r>
              <a:rPr sz="1600" spc="3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объем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собственного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текста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участника.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14" y="4374337"/>
            <a:ext cx="4549775" cy="12471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Если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сочинение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признано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несамостоятельным,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то </a:t>
            </a:r>
            <a:r>
              <a:rPr sz="1600" b="1" spc="-3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выставляется</a:t>
            </a:r>
            <a:r>
              <a:rPr sz="1600" b="1" spc="3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«незачет»</a:t>
            </a:r>
            <a:r>
              <a:rPr sz="16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за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невыполнение 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требования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№2</a:t>
            </a:r>
            <a:r>
              <a:rPr sz="16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и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«незачет»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за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работу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в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целом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 (такое</a:t>
            </a:r>
            <a:r>
              <a:rPr sz="16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сочинение</a:t>
            </a:r>
            <a:r>
              <a:rPr sz="1600" b="1" spc="3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не</a:t>
            </a:r>
            <a:r>
              <a:rPr sz="1600" b="1" spc="3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проверяется</a:t>
            </a:r>
            <a:r>
              <a:rPr sz="16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по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 критериям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>
                <a:solidFill>
                  <a:srgbClr val="C00000"/>
                </a:solidFill>
                <a:latin typeface="Calibri"/>
                <a:cs typeface="Calibri"/>
              </a:rPr>
              <a:t>оценивания</a:t>
            </a:r>
            <a:r>
              <a:rPr sz="1600" b="1" spc="-5" smtClean="0">
                <a:solidFill>
                  <a:srgbClr val="C00000"/>
                </a:solidFill>
                <a:latin typeface="Calibri"/>
                <a:cs typeface="Calibri"/>
              </a:rPr>
              <a:t>)</a:t>
            </a:r>
            <a:endParaRPr sz="1600" b="1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3255" y="5644896"/>
            <a:ext cx="5087620" cy="1000125"/>
          </a:xfrm>
          <a:custGeom>
            <a:avLst/>
            <a:gdLst/>
            <a:ahLst/>
            <a:cxnLst/>
            <a:rect l="l" t="t" r="r" b="b"/>
            <a:pathLst>
              <a:path w="5087620" h="1000125">
                <a:moveTo>
                  <a:pt x="5087112" y="0"/>
                </a:moveTo>
                <a:lnTo>
                  <a:pt x="0" y="0"/>
                </a:lnTo>
                <a:lnTo>
                  <a:pt x="0" y="999743"/>
                </a:lnTo>
                <a:lnTo>
                  <a:pt x="5087112" y="999743"/>
                </a:lnTo>
                <a:lnTo>
                  <a:pt x="5087112" y="0"/>
                </a:lnTo>
                <a:close/>
              </a:path>
            </a:pathLst>
          </a:custGeom>
          <a:solidFill>
            <a:srgbClr val="FAE1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04571" y="5706567"/>
            <a:ext cx="434403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18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сочинение,</a:t>
            </a:r>
            <a:r>
              <a:rPr sz="18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соответствующее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установленным требованиям, оценивается </a:t>
            </a:r>
            <a:r>
              <a:rPr sz="1800" b="1" spc="-3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пяти</a:t>
            </a:r>
            <a:r>
              <a:rPr sz="18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критериям.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216652" y="1357883"/>
            <a:ext cx="3785870" cy="396240"/>
          </a:xfrm>
          <a:custGeom>
            <a:avLst/>
            <a:gdLst/>
            <a:ahLst/>
            <a:cxnLst/>
            <a:rect l="l" t="t" r="r" b="b"/>
            <a:pathLst>
              <a:path w="3785870" h="396239">
                <a:moveTo>
                  <a:pt x="0" y="396239"/>
                </a:moveTo>
                <a:lnTo>
                  <a:pt x="3785615" y="396239"/>
                </a:lnTo>
                <a:lnTo>
                  <a:pt x="3785615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ln w="9144">
            <a:solidFill>
              <a:srgbClr val="4968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229605" y="1348866"/>
            <a:ext cx="3353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ПОРЯДОК</a:t>
            </a:r>
            <a:r>
              <a:rPr sz="1200" b="1" spc="229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ДЕЙСТВИЙ</a:t>
            </a:r>
            <a:r>
              <a:rPr sz="1200" b="1" spc="29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5" dirty="0">
                <a:solidFill>
                  <a:srgbClr val="C00000"/>
                </a:solidFill>
                <a:latin typeface="Calibri"/>
                <a:cs typeface="Calibri"/>
              </a:rPr>
              <a:t>ПРИ</a:t>
            </a:r>
            <a:r>
              <a:rPr sz="1200" b="1" spc="2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ВЫЯВЛЕНИИ</a:t>
            </a:r>
            <a:r>
              <a:rPr sz="1200" b="1" spc="2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C00000"/>
                </a:solidFill>
                <a:latin typeface="Calibri"/>
                <a:cs typeface="Calibri"/>
              </a:rPr>
              <a:t>РАБОТЫ</a:t>
            </a:r>
            <a:endParaRPr sz="1200" b="1">
              <a:solidFill>
                <a:srgbClr val="C00000"/>
              </a:solidFill>
              <a:latin typeface="Calibri"/>
              <a:cs typeface="Calibri"/>
            </a:endParaRPr>
          </a:p>
          <a:p>
            <a:pPr marL="12700" algn="ctr">
              <a:lnSpc>
                <a:spcPct val="100000"/>
              </a:lnSpc>
            </a:pP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С</a:t>
            </a:r>
            <a:r>
              <a:rPr sz="1200" b="1" spc="254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НИЗКИМ</a:t>
            </a:r>
            <a:r>
              <a:rPr sz="1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УРОВНЕМ</a:t>
            </a:r>
            <a:r>
              <a:rPr sz="1200" b="1" spc="2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САМОСТОЯТЕЛЬНОСТИ</a:t>
            </a:r>
            <a:endParaRPr sz="1200" b="1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216652" y="1787651"/>
            <a:ext cx="3785870" cy="4928870"/>
          </a:xfrm>
          <a:custGeom>
            <a:avLst/>
            <a:gdLst/>
            <a:ahLst/>
            <a:cxnLst/>
            <a:rect l="l" t="t" r="r" b="b"/>
            <a:pathLst>
              <a:path w="3785870" h="4928870">
                <a:moveTo>
                  <a:pt x="0" y="4928616"/>
                </a:moveTo>
                <a:lnTo>
                  <a:pt x="3785615" y="4928616"/>
                </a:lnTo>
                <a:lnTo>
                  <a:pt x="3785615" y="0"/>
                </a:lnTo>
                <a:lnTo>
                  <a:pt x="0" y="0"/>
                </a:lnTo>
                <a:lnTo>
                  <a:pt x="0" y="4928616"/>
                </a:lnTo>
                <a:close/>
              </a:path>
            </a:pathLst>
          </a:custGeom>
          <a:ln w="9144">
            <a:solidFill>
              <a:srgbClr val="4968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351526" y="1759457"/>
            <a:ext cx="266382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Эксперт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передаёт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работу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руководителю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ОО.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29605" y="2060905"/>
            <a:ext cx="3622675" cy="49657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121920">
              <a:lnSpc>
                <a:spcPct val="90100"/>
              </a:lnSpc>
              <a:spcBef>
                <a:spcPts val="235"/>
              </a:spcBef>
            </a:pP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По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поручению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руководителя ОО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технический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специалист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осуществляет</a:t>
            </a:r>
            <a:r>
              <a:rPr sz="11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проверку соблюдения</a:t>
            </a:r>
            <a:r>
              <a:rPr sz="11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Требования 2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данной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работе: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29605" y="2664968"/>
            <a:ext cx="3395979" cy="34671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indent="121920">
              <a:lnSpc>
                <a:spcPts val="1200"/>
              </a:lnSpc>
              <a:spcBef>
                <a:spcPts val="240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Фрагмент, выделенный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экспертом как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сомнительный,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набирается</a:t>
            </a:r>
            <a:r>
              <a:rPr sz="1100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виде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печатного</a:t>
            </a:r>
            <a:r>
              <a:rPr sz="1100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текста.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29605" y="3119374"/>
            <a:ext cx="3620770" cy="6451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612140" indent="121920">
              <a:lnSpc>
                <a:spcPts val="1180"/>
              </a:lnSpc>
              <a:spcBef>
                <a:spcPts val="260"/>
              </a:spcBef>
            </a:pP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ай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an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t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i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p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l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a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gi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t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.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ru</a:t>
            </a:r>
            <a:r>
              <a:rPr sz="1100" spc="-1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агру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ж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ае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ф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айл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с 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рассматриваемым</a:t>
            </a:r>
            <a:r>
              <a:rPr sz="11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фрагментом.</a:t>
            </a:r>
            <a:r>
              <a:rPr sz="1100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Вы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также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можете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110"/>
              </a:lnSpc>
            </a:pP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использовать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компьютерную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программу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Etxt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Антиплагиат,</a:t>
            </a:r>
            <a:r>
              <a:rPr sz="1100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50"/>
              </a:lnSpc>
            </a:pP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которую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следует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скопировать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1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вставить</a:t>
            </a:r>
            <a:r>
              <a:rPr sz="11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текст.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29605" y="3872610"/>
            <a:ext cx="3357879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620" algn="ctr">
              <a:lnSpc>
                <a:spcPts val="1260"/>
              </a:lnSpc>
              <a:spcBef>
                <a:spcPts val="100"/>
              </a:spcBef>
            </a:pP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1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случае, если</a:t>
            </a:r>
            <a:r>
              <a:rPr sz="11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система</a:t>
            </a:r>
            <a:r>
              <a:rPr sz="11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определяет</a:t>
            </a:r>
            <a:r>
              <a:rPr sz="11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более</a:t>
            </a:r>
            <a:r>
              <a:rPr sz="11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40%</a:t>
            </a:r>
            <a:endParaRPr sz="1100" b="1">
              <a:solidFill>
                <a:srgbClr val="C00000"/>
              </a:solidFill>
              <a:latin typeface="Calibri"/>
              <a:cs typeface="Calibri"/>
            </a:endParaRPr>
          </a:p>
          <a:p>
            <a:pPr marL="12700" algn="ctr">
              <a:lnSpc>
                <a:spcPts val="1260"/>
              </a:lnSpc>
            </a:pP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заимствований,</a:t>
            </a:r>
            <a:r>
              <a:rPr sz="11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работа</a:t>
            </a:r>
            <a:r>
              <a:rPr sz="11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C00000"/>
                </a:solidFill>
                <a:latin typeface="Calibri"/>
                <a:cs typeface="Calibri"/>
              </a:rPr>
              <a:t>признаётся</a:t>
            </a:r>
            <a:r>
              <a:rPr sz="1100" b="1" spc="-4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spc="-5" smtClean="0">
                <a:solidFill>
                  <a:srgbClr val="C00000"/>
                </a:solidFill>
                <a:latin typeface="Calibri"/>
                <a:cs typeface="Calibri"/>
              </a:rPr>
              <a:t>несамостоятельной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50941" y="4327016"/>
            <a:ext cx="3686810" cy="10998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106680" algn="just">
              <a:lnSpc>
                <a:spcPct val="90000"/>
              </a:lnSpc>
              <a:spcBef>
                <a:spcPts val="235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Итоги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проверки системой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«Антиплагиат»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заносятся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акт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форме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ОИВ,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который составляется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председателем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комиссии.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Его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подписывают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менее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трех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человек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(председатель,</a:t>
            </a:r>
            <a:endParaRPr sz="1100">
              <a:latin typeface="Calibri"/>
              <a:cs typeface="Calibri"/>
            </a:endParaRPr>
          </a:p>
          <a:p>
            <a:pPr marL="12700" algn="just">
              <a:lnSpc>
                <a:spcPts val="1120"/>
              </a:lnSpc>
            </a:pP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эксперт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технический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специалист).</a:t>
            </a:r>
            <a:endParaRPr sz="1100">
              <a:latin typeface="Calibri"/>
              <a:cs typeface="Calibri"/>
            </a:endParaRPr>
          </a:p>
          <a:p>
            <a:pPr marL="119380" algn="just">
              <a:lnSpc>
                <a:spcPts val="1190"/>
              </a:lnSpc>
            </a:pP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Возможно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привлечение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процедуре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проверки</a:t>
            </a:r>
            <a:endParaRPr sz="1100">
              <a:latin typeface="Calibri"/>
              <a:cs typeface="Calibri"/>
            </a:endParaRPr>
          </a:p>
          <a:p>
            <a:pPr marL="12700" marR="259715" algn="just">
              <a:lnSpc>
                <a:spcPts val="1200"/>
              </a:lnSpc>
              <a:spcBef>
                <a:spcPts val="65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независимого наблюдателя,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если таковой присутствует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месте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проверки.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50941" y="5534659"/>
            <a:ext cx="3679825" cy="34353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indent="106680">
              <a:lnSpc>
                <a:spcPts val="1180"/>
              </a:lnSpc>
              <a:spcBef>
                <a:spcPts val="259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протокол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оценивания сочинения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выставляется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«незачёт»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требованию</a:t>
            </a:r>
            <a:r>
              <a:rPr sz="1100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2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1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«незачёт»</a:t>
            </a:r>
            <a:r>
              <a:rPr sz="1100" spc="-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за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всю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работу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целом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(такое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50941" y="5836411"/>
            <a:ext cx="34861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60220" algn="l"/>
              </a:tabLst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проверяется	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оценивания,</a:t>
            </a:r>
            <a:r>
              <a:rPr sz="1100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50941" y="5985764"/>
            <a:ext cx="24174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ах</a:t>
            </a:r>
            <a:r>
              <a:rPr sz="11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-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К5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ы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ав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«н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ч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ё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»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)</a:t>
            </a:r>
            <a:r>
              <a:rPr sz="1100" spc="-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50941" y="6287820"/>
            <a:ext cx="3389629" cy="34607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indent="106680">
              <a:lnSpc>
                <a:spcPts val="1200"/>
              </a:lnSpc>
              <a:spcBef>
                <a:spcPts val="240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При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подтверждении</a:t>
            </a:r>
            <a:r>
              <a:rPr sz="1100" spc="-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факта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плагиата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незамедлительно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сообщить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отдел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ГИА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МОНиМП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 КК.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" y="0"/>
            <a:ext cx="9128760" cy="923925"/>
          </a:xfrm>
          <a:custGeom>
            <a:avLst/>
            <a:gdLst/>
            <a:ahLst/>
            <a:cxnLst/>
            <a:rect l="l" t="t" r="r" b="b"/>
            <a:pathLst>
              <a:path w="9128760" h="923925">
                <a:moveTo>
                  <a:pt x="9128760" y="0"/>
                </a:moveTo>
                <a:lnTo>
                  <a:pt x="0" y="0"/>
                </a:lnTo>
                <a:lnTo>
                  <a:pt x="0" y="923544"/>
                </a:lnTo>
                <a:lnTo>
                  <a:pt x="9128760" y="923544"/>
                </a:lnTo>
                <a:lnTo>
                  <a:pt x="912876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8095" algn="l">
              <a:lnSpc>
                <a:spcPct val="100000"/>
              </a:lnSpc>
            </a:pPr>
            <a:r>
              <a:rPr lang="ru-RU" sz="2100" spc="-5" dirty="0" smtClean="0">
                <a:latin typeface="Times New Roman"/>
                <a:cs typeface="Times New Roman"/>
              </a:rPr>
              <a:t/>
            </a:r>
            <a:br>
              <a:rPr lang="ru-RU" sz="2100" spc="-5" dirty="0" smtClean="0">
                <a:latin typeface="Times New Roman"/>
                <a:cs typeface="Times New Roman"/>
              </a:rPr>
            </a:br>
            <a:r>
              <a:rPr lang="ru-RU" sz="2100" spc="-5" dirty="0" smtClean="0">
                <a:latin typeface="Times New Roman"/>
                <a:cs typeface="Times New Roman"/>
              </a:rPr>
              <a:t>              </a:t>
            </a:r>
            <a:r>
              <a:rPr sz="2400" spc="-5" smtClean="0"/>
              <a:t>КРИТЕРИЙ</a:t>
            </a:r>
            <a:r>
              <a:rPr sz="2400" spc="-40" smtClean="0"/>
              <a:t> </a:t>
            </a:r>
            <a:r>
              <a:rPr sz="2400" dirty="0"/>
              <a:t>1.</a:t>
            </a:r>
            <a:r>
              <a:rPr sz="2400" spc="-20" dirty="0"/>
              <a:t> </a:t>
            </a:r>
            <a:r>
              <a:rPr sz="2400" spc="-10" dirty="0"/>
              <a:t>СООТВЕТСТВИЕ</a:t>
            </a:r>
            <a:r>
              <a:rPr sz="2400" spc="-50" dirty="0"/>
              <a:t> </a:t>
            </a:r>
            <a:r>
              <a:rPr sz="2400" dirty="0"/>
              <a:t>ТЕМЕ</a:t>
            </a:r>
            <a:endParaRPr sz="2400"/>
          </a:p>
        </p:txBody>
      </p:sp>
      <p:sp>
        <p:nvSpPr>
          <p:cNvPr id="9" name="object 9"/>
          <p:cNvSpPr/>
          <p:nvPr/>
        </p:nvSpPr>
        <p:spPr>
          <a:xfrm>
            <a:off x="429768" y="4072128"/>
            <a:ext cx="8141334" cy="70485"/>
          </a:xfrm>
          <a:custGeom>
            <a:avLst/>
            <a:gdLst/>
            <a:ahLst/>
            <a:cxnLst/>
            <a:rect l="l" t="t" r="r" b="b"/>
            <a:pathLst>
              <a:path w="8141334" h="70485">
                <a:moveTo>
                  <a:pt x="8141208" y="0"/>
                </a:moveTo>
                <a:lnTo>
                  <a:pt x="0" y="0"/>
                </a:lnTo>
                <a:lnTo>
                  <a:pt x="0" y="70104"/>
                </a:lnTo>
                <a:lnTo>
                  <a:pt x="8141208" y="70104"/>
                </a:lnTo>
                <a:lnTo>
                  <a:pt x="8141208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21691" y="1157096"/>
            <a:ext cx="8632190" cy="5680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255" algn="just">
              <a:lnSpc>
                <a:spcPct val="100000"/>
              </a:lnSpc>
              <a:spcBef>
                <a:spcPts val="105"/>
              </a:spcBef>
            </a:pPr>
            <a:r>
              <a:rPr sz="2300" b="1" spc="-10" dirty="0">
                <a:solidFill>
                  <a:srgbClr val="344863"/>
                </a:solidFill>
                <a:latin typeface="Calibri"/>
                <a:cs typeface="Calibri"/>
              </a:rPr>
              <a:t>Участник </a:t>
            </a:r>
            <a:r>
              <a:rPr sz="2300" b="1" spc="-20" dirty="0">
                <a:solidFill>
                  <a:srgbClr val="344863"/>
                </a:solidFill>
                <a:latin typeface="Calibri"/>
                <a:cs typeface="Calibri"/>
              </a:rPr>
              <a:t>должен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рассуждать на </a:t>
            </a:r>
            <a:r>
              <a:rPr sz="2300" b="1" spc="-10" dirty="0">
                <a:solidFill>
                  <a:srgbClr val="344863"/>
                </a:solidFill>
                <a:latin typeface="Calibri"/>
                <a:cs typeface="Calibri"/>
              </a:rPr>
              <a:t>предложенную </a:t>
            </a:r>
            <a:r>
              <a:rPr sz="2300" b="1" spc="-30" dirty="0">
                <a:solidFill>
                  <a:srgbClr val="344863"/>
                </a:solidFill>
                <a:latin typeface="Calibri"/>
                <a:cs typeface="Calibri"/>
              </a:rPr>
              <a:t>тему,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выбрав путь 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её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раскрытия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(например,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отвечает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вопрос,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863"/>
                </a:solidFill>
                <a:latin typeface="Calibri"/>
                <a:cs typeface="Calibri"/>
              </a:rPr>
              <a:t>поставленный</a:t>
            </a:r>
            <a:r>
              <a:rPr sz="2300" b="1" spc="5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3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344863"/>
                </a:solidFill>
                <a:latin typeface="Calibri"/>
                <a:cs typeface="Calibri"/>
              </a:rPr>
              <a:t>теме,</a:t>
            </a:r>
            <a:r>
              <a:rPr sz="2300" b="1" spc="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863"/>
                </a:solidFill>
                <a:latin typeface="Calibri"/>
                <a:cs typeface="Calibri"/>
              </a:rPr>
              <a:t>или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 размышляет</a:t>
            </a:r>
            <a:r>
              <a:rPr sz="23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над</a:t>
            </a:r>
            <a:r>
              <a:rPr sz="23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863"/>
                </a:solidFill>
                <a:latin typeface="Calibri"/>
                <a:cs typeface="Calibri"/>
              </a:rPr>
              <a:t>предложенной</a:t>
            </a:r>
            <a:r>
              <a:rPr sz="23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344863"/>
                </a:solidFill>
                <a:latin typeface="Calibri"/>
                <a:cs typeface="Calibri"/>
              </a:rPr>
              <a:t>проблемой</a:t>
            </a:r>
            <a:r>
              <a:rPr sz="23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344863"/>
                </a:solidFill>
                <a:latin typeface="Calibri"/>
                <a:cs typeface="Calibri"/>
              </a:rPr>
              <a:t>т.п.).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«Незачёт»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ставится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C00000"/>
                </a:solidFill>
                <a:latin typeface="Calibri"/>
                <a:cs typeface="Calibri"/>
              </a:rPr>
              <a:t>только</a:t>
            </a:r>
            <a:r>
              <a:rPr sz="23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23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случае,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если</a:t>
            </a:r>
            <a:r>
              <a:rPr sz="23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сочинение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не 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соответствует теме, 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в 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нём 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нет 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ответа на 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вопрос,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поставленный 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в </a:t>
            </a:r>
            <a:r>
              <a:rPr sz="23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C00000"/>
                </a:solidFill>
                <a:latin typeface="Calibri"/>
                <a:cs typeface="Calibri"/>
              </a:rPr>
              <a:t>теме,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 или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23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нём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 не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прослеживается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конкретной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25" dirty="0">
                <a:solidFill>
                  <a:srgbClr val="C00000"/>
                </a:solidFill>
                <a:latin typeface="Calibri"/>
                <a:cs typeface="Calibri"/>
              </a:rPr>
              <a:t>цели </a:t>
            </a:r>
            <a:r>
              <a:rPr sz="23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высказывания.</a:t>
            </a:r>
            <a:r>
              <a:rPr sz="2300" b="1" spc="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C00000"/>
                </a:solidFill>
                <a:latin typeface="Calibri"/>
                <a:cs typeface="Calibri"/>
              </a:rPr>
              <a:t>Во </a:t>
            </a:r>
            <a:r>
              <a:rPr sz="2300" b="1" spc="-15" dirty="0">
                <a:solidFill>
                  <a:srgbClr val="C00000"/>
                </a:solidFill>
                <a:latin typeface="Calibri"/>
                <a:cs typeface="Calibri"/>
              </a:rPr>
              <a:t>всех</a:t>
            </a:r>
            <a:r>
              <a:rPr sz="2300" b="1" spc="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остальных</a:t>
            </a:r>
            <a:r>
              <a:rPr sz="2300" b="1" spc="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C00000"/>
                </a:solidFill>
                <a:latin typeface="Calibri"/>
                <a:cs typeface="Calibri"/>
              </a:rPr>
              <a:t>случаях</a:t>
            </a:r>
            <a:r>
              <a:rPr sz="2300" b="1" spc="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C00000"/>
                </a:solidFill>
                <a:latin typeface="Calibri"/>
                <a:cs typeface="Calibri"/>
              </a:rPr>
              <a:t>выставляется</a:t>
            </a:r>
            <a:r>
              <a:rPr sz="2300" b="1" spc="9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300" b="1" spc="-5">
                <a:solidFill>
                  <a:srgbClr val="C00000"/>
                </a:solidFill>
                <a:latin typeface="Calibri"/>
                <a:cs typeface="Calibri"/>
              </a:rPr>
              <a:t>«</a:t>
            </a:r>
            <a:r>
              <a:rPr sz="2300" b="1" spc="-5" smtClean="0">
                <a:solidFill>
                  <a:srgbClr val="C00000"/>
                </a:solidFill>
                <a:latin typeface="Calibri"/>
                <a:cs typeface="Calibri"/>
              </a:rPr>
              <a:t>зач</a:t>
            </a:r>
            <a:r>
              <a:rPr lang="ru-RU" sz="2300" b="1" spc="-5" dirty="0" smtClean="0">
                <a:solidFill>
                  <a:srgbClr val="C00000"/>
                </a:solidFill>
                <a:latin typeface="Calibri"/>
                <a:cs typeface="Calibri"/>
              </a:rPr>
              <a:t>ё</a:t>
            </a:r>
            <a:r>
              <a:rPr sz="2300" b="1" spc="-5" smtClean="0">
                <a:solidFill>
                  <a:srgbClr val="C00000"/>
                </a:solidFill>
                <a:latin typeface="Calibri"/>
                <a:cs typeface="Calibri"/>
              </a:rPr>
              <a:t>т</a:t>
            </a:r>
            <a:r>
              <a:rPr sz="2300" b="1" spc="-5" dirty="0">
                <a:solidFill>
                  <a:srgbClr val="C00000"/>
                </a:solidFill>
                <a:latin typeface="Calibri"/>
                <a:cs typeface="Calibri"/>
              </a:rPr>
              <a:t>».</a:t>
            </a:r>
            <a:endParaRPr sz="2300">
              <a:solidFill>
                <a:srgbClr val="C000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Calibri"/>
              <a:cs typeface="Calibri"/>
            </a:endParaRPr>
          </a:p>
          <a:p>
            <a:pPr marL="83820" marR="73025" algn="just">
              <a:lnSpc>
                <a:spcPct val="90000"/>
              </a:lnSpc>
            </a:pP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«…нужно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учитывать,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что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участник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 сочинения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b="1" i="1" spc="-5" dirty="0">
                <a:solidFill>
                  <a:srgbClr val="344863"/>
                </a:solidFill>
                <a:latin typeface="Calibri"/>
                <a:cs typeface="Calibri"/>
              </a:rPr>
              <a:t>вправе </a:t>
            </a:r>
            <a:r>
              <a:rPr sz="2200" b="1" i="1" dirty="0">
                <a:solidFill>
                  <a:srgbClr val="344863"/>
                </a:solidFill>
                <a:latin typeface="Calibri"/>
                <a:cs typeface="Calibri"/>
              </a:rPr>
              <a:t> выбрать </a:t>
            </a:r>
            <a:r>
              <a:rPr sz="2200" b="1" i="1" spc="-5" dirty="0">
                <a:solidFill>
                  <a:srgbClr val="344863"/>
                </a:solidFill>
                <a:latin typeface="Calibri"/>
                <a:cs typeface="Calibri"/>
              </a:rPr>
              <a:t>оригинальный </a:t>
            </a:r>
            <a:r>
              <a:rPr sz="2200" b="1" i="1" dirty="0">
                <a:solidFill>
                  <a:srgbClr val="344863"/>
                </a:solidFill>
                <a:latin typeface="Calibri"/>
                <a:cs typeface="Calibri"/>
              </a:rPr>
              <a:t>путь ее </a:t>
            </a:r>
            <a:r>
              <a:rPr sz="2200" b="1" i="1" spc="-5" dirty="0">
                <a:solidFill>
                  <a:srgbClr val="344863"/>
                </a:solidFill>
                <a:latin typeface="Calibri"/>
                <a:cs typeface="Calibri"/>
              </a:rPr>
              <a:t>раскрытия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. «Незачет»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ставится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только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случае,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если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 не</a:t>
            </a:r>
            <a:r>
              <a:rPr sz="2200" i="1" spc="48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соответствует 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теме, в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нем 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нет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ответа на вопрос, поставленный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теме,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или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сочинении </a:t>
            </a:r>
            <a:r>
              <a:rPr sz="2200" i="1" spc="-15" dirty="0">
                <a:solidFill>
                  <a:srgbClr val="344863"/>
                </a:solidFill>
                <a:latin typeface="Calibri"/>
                <a:cs typeface="Calibri"/>
              </a:rPr>
              <a:t>не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прослеживается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конкретной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344863"/>
                </a:solidFill>
                <a:latin typeface="Calibri"/>
                <a:cs typeface="Calibri"/>
              </a:rPr>
              <a:t>цели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 высказывания.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 При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оценке </a:t>
            </a:r>
            <a:r>
              <a:rPr sz="2200" i="1" spc="-48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по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данному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критерию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b="1" i="1" spc="-1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2200" b="1" i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b="1" i="1" spc="-10" dirty="0">
                <a:solidFill>
                  <a:srgbClr val="344863"/>
                </a:solidFill>
                <a:latin typeface="Calibri"/>
                <a:cs typeface="Calibri"/>
              </a:rPr>
              <a:t>учитываются</a:t>
            </a:r>
            <a:r>
              <a:rPr sz="2200" b="1" i="1" spc="-5" dirty="0">
                <a:solidFill>
                  <a:srgbClr val="344863"/>
                </a:solidFill>
                <a:latin typeface="Calibri"/>
                <a:cs typeface="Calibri"/>
              </a:rPr>
              <a:t> логические </a:t>
            </a:r>
            <a:r>
              <a:rPr sz="2200" b="1" i="1" dirty="0">
                <a:solidFill>
                  <a:srgbClr val="344863"/>
                </a:solidFill>
                <a:latin typeface="Calibri"/>
                <a:cs typeface="Calibri"/>
              </a:rPr>
              <a:t> ошибки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(они выявляются при оценке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сочинения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по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Критерию №3)»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(МР</a:t>
            </a:r>
            <a:r>
              <a:rPr sz="2200" i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п.5.2.5</a:t>
            </a:r>
            <a:r>
              <a:rPr sz="2200" i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с.32)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" y="0"/>
            <a:ext cx="9128760" cy="923925"/>
          </a:xfrm>
          <a:custGeom>
            <a:avLst/>
            <a:gdLst/>
            <a:ahLst/>
            <a:cxnLst/>
            <a:rect l="l" t="t" r="r" b="b"/>
            <a:pathLst>
              <a:path w="9128760" h="923925">
                <a:moveTo>
                  <a:pt x="9128760" y="0"/>
                </a:moveTo>
                <a:lnTo>
                  <a:pt x="0" y="0"/>
                </a:lnTo>
                <a:lnTo>
                  <a:pt x="0" y="923544"/>
                </a:lnTo>
                <a:lnTo>
                  <a:pt x="9128760" y="923544"/>
                </a:lnTo>
                <a:lnTo>
                  <a:pt x="912876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9144000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1268095">
              <a:lnSpc>
                <a:spcPct val="100000"/>
              </a:lnSpc>
            </a:pPr>
            <a:r>
              <a:rPr lang="ru-RU" sz="2400" b="1" spc="-5" dirty="0" smtClean="0">
                <a:solidFill>
                  <a:srgbClr val="FFFFFF"/>
                </a:solidFill>
                <a:latin typeface="Calibri"/>
                <a:cs typeface="Calibri"/>
              </a:rPr>
              <a:t>        </a:t>
            </a:r>
            <a:r>
              <a:rPr sz="2400" b="1" spc="-5" smtClean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400" b="1" spc="-25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СООТВЕТСТВИЕ</a:t>
            </a:r>
            <a:r>
              <a:rPr sz="24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ТЕМЕ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0" y="926591"/>
            <a:ext cx="9144000" cy="40259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48260" rIns="0" bIns="0" rtlCol="0">
            <a:spAutoFit/>
          </a:bodyPr>
          <a:lstStyle/>
          <a:p>
            <a:pPr marL="2736850">
              <a:lnSpc>
                <a:spcPct val="100000"/>
              </a:lnSpc>
              <a:spcBef>
                <a:spcPts val="38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ТИПИЧНЫЕ</a:t>
            </a:r>
            <a:r>
              <a:rPr sz="1800" b="1" spc="3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ОШИБКИ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6511" y="1929383"/>
            <a:ext cx="509270" cy="49403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80"/>
              </a:spcBef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511" y="3715511"/>
            <a:ext cx="509270" cy="49403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10795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85"/>
              </a:spcBef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6511" y="5571744"/>
            <a:ext cx="509270" cy="49403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100"/>
              </a:spcBef>
            </a:pP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2187" y="1733169"/>
            <a:ext cx="7246620" cy="939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latin typeface="Calibri"/>
                <a:cs typeface="Calibri"/>
              </a:rPr>
              <a:t>Неоправданное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расширение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конкретной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темы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сочинения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до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темы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направления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/</a:t>
            </a:r>
            <a:r>
              <a:rPr sz="2000" spc="4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раздела.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Заготовки.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i="1" spc="-10" dirty="0">
                <a:latin typeface="Calibri"/>
                <a:cs typeface="Calibri"/>
              </a:rPr>
              <a:t>Всякая</a:t>
            </a:r>
            <a:r>
              <a:rPr sz="2000" i="1" spc="-20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ли</a:t>
            </a:r>
            <a:r>
              <a:rPr sz="2000" i="1" spc="-5" dirty="0">
                <a:latin typeface="Calibri"/>
                <a:cs typeface="Calibri"/>
              </a:rPr>
              <a:t> мечта</a:t>
            </a:r>
            <a:r>
              <a:rPr sz="2000" i="1" spc="20" dirty="0"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C00000"/>
                </a:solidFill>
                <a:latin typeface="Calibri"/>
                <a:cs typeface="Calibri"/>
              </a:rPr>
              <a:t>достойна</a:t>
            </a:r>
            <a:r>
              <a:rPr sz="2000" b="1" i="1" spc="5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человека?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42187" y="3019806"/>
            <a:ext cx="7359015" cy="185356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latin typeface="Calibri"/>
                <a:cs typeface="Calibri"/>
              </a:rPr>
              <a:t>Отклонение</a:t>
            </a:r>
            <a:r>
              <a:rPr sz="2000" spc="6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от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темы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сочинения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из-за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неумения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выявить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ключевые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слова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формулировке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вопроса,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игнорирования </a:t>
            </a:r>
            <a:r>
              <a:rPr sz="2000" spc="-15" dirty="0">
                <a:latin typeface="Calibri"/>
                <a:cs typeface="Calibri"/>
              </a:rPr>
              <a:t>фрагментов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темы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и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вопросительного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слова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как,</a:t>
            </a:r>
            <a:r>
              <a:rPr sz="20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почему</a:t>
            </a:r>
            <a:r>
              <a:rPr sz="2000" spc="-15" dirty="0">
                <a:solidFill>
                  <a:srgbClr val="C00000"/>
                </a:solidFill>
                <a:latin typeface="Calibri"/>
                <a:cs typeface="Calibri"/>
              </a:rPr>
              <a:t>…).</a:t>
            </a:r>
            <a:endParaRPr sz="2000">
              <a:solidFill>
                <a:srgbClr val="C00000"/>
              </a:solidFill>
              <a:latin typeface="Calibri"/>
              <a:cs typeface="Calibri"/>
            </a:endParaRPr>
          </a:p>
          <a:p>
            <a:pPr marL="12700" marR="1476375">
              <a:lnSpc>
                <a:spcPct val="100000"/>
              </a:lnSpc>
            </a:pPr>
            <a:r>
              <a:rPr sz="2000" b="1" i="1" spc="-10" dirty="0">
                <a:solidFill>
                  <a:srgbClr val="C00000"/>
                </a:solidFill>
                <a:latin typeface="Calibri"/>
                <a:cs typeface="Calibri"/>
              </a:rPr>
              <a:t>Что</a:t>
            </a:r>
            <a:r>
              <a:rPr sz="2000" b="1" i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мешает</a:t>
            </a:r>
            <a:r>
              <a:rPr sz="2000" i="1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взаимопониманию</a:t>
            </a:r>
            <a:r>
              <a:rPr sz="2000" i="1" spc="-40" dirty="0">
                <a:latin typeface="Calibri"/>
                <a:cs typeface="Calibri"/>
              </a:rPr>
              <a:t> </a:t>
            </a:r>
            <a:r>
              <a:rPr sz="2000" i="1" spc="-20" dirty="0">
                <a:latin typeface="Calibri"/>
                <a:cs typeface="Calibri"/>
              </a:rPr>
              <a:t>между</a:t>
            </a:r>
            <a:r>
              <a:rPr sz="2000" i="1" spc="20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любящими? </a:t>
            </a:r>
            <a:r>
              <a:rPr sz="2000" i="1" spc="-5" dirty="0"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C00000"/>
                </a:solidFill>
                <a:latin typeface="Calibri"/>
                <a:cs typeface="Calibri"/>
              </a:rPr>
              <a:t>Почему</a:t>
            </a:r>
            <a:r>
              <a:rPr sz="2000" b="1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не кончается поединок чести с бесчестьем? </a:t>
            </a:r>
            <a:r>
              <a:rPr sz="2000" i="1" spc="-440" dirty="0">
                <a:latin typeface="Calibri"/>
                <a:cs typeface="Calibri"/>
              </a:rPr>
              <a:t> </a:t>
            </a:r>
            <a:r>
              <a:rPr sz="2000" b="1" i="1" spc="-15" dirty="0">
                <a:solidFill>
                  <a:srgbClr val="C00000"/>
                </a:solidFill>
                <a:latin typeface="Calibri"/>
                <a:cs typeface="Calibri"/>
              </a:rPr>
              <a:t>Когда</a:t>
            </a:r>
            <a:r>
              <a:rPr sz="2000" b="1" i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поражение</a:t>
            </a:r>
            <a:r>
              <a:rPr sz="2000" i="1" spc="-15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ценнее</a:t>
            </a:r>
            <a:r>
              <a:rPr sz="2000" i="1" spc="-40" dirty="0">
                <a:latin typeface="Calibri"/>
                <a:cs typeface="Calibri"/>
              </a:rPr>
              <a:t> </a:t>
            </a:r>
            <a:r>
              <a:rPr sz="2000" i="1" spc="-5" dirty="0">
                <a:latin typeface="Calibri"/>
                <a:cs typeface="Calibri"/>
              </a:rPr>
              <a:t>победы?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84224" y="5449316"/>
            <a:ext cx="6628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Calibri"/>
                <a:cs typeface="Calibri"/>
              </a:rPr>
              <a:t>Непонимание</a:t>
            </a:r>
            <a:r>
              <a:rPr sz="2000" spc="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значения</a:t>
            </a:r>
            <a:r>
              <a:rPr sz="2000" spc="7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слов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(чаще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терминов,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нравственно-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психологических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понятий)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в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формулировке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>
                <a:latin typeface="Calibri"/>
                <a:cs typeface="Calibri"/>
              </a:rPr>
              <a:t>избранной</a:t>
            </a:r>
            <a:r>
              <a:rPr sz="2000" spc="30">
                <a:latin typeface="Calibri"/>
                <a:cs typeface="Calibri"/>
              </a:rPr>
              <a:t> </a:t>
            </a:r>
            <a:r>
              <a:rPr sz="2000" spc="-15" smtClean="0">
                <a:latin typeface="Calibri"/>
                <a:cs typeface="Calibri"/>
              </a:rPr>
              <a:t>темы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72896" y="2785872"/>
            <a:ext cx="8071484" cy="70485"/>
          </a:xfrm>
          <a:custGeom>
            <a:avLst/>
            <a:gdLst/>
            <a:ahLst/>
            <a:cxnLst/>
            <a:rect l="l" t="t" r="r" b="b"/>
            <a:pathLst>
              <a:path w="8071484" h="70485">
                <a:moveTo>
                  <a:pt x="8071104" y="0"/>
                </a:moveTo>
                <a:lnTo>
                  <a:pt x="0" y="0"/>
                </a:lnTo>
                <a:lnTo>
                  <a:pt x="0" y="70103"/>
                </a:lnTo>
                <a:lnTo>
                  <a:pt x="8071104" y="70103"/>
                </a:lnTo>
                <a:lnTo>
                  <a:pt x="8071104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72896" y="5145023"/>
            <a:ext cx="8071484" cy="70485"/>
          </a:xfrm>
          <a:custGeom>
            <a:avLst/>
            <a:gdLst/>
            <a:ahLst/>
            <a:cxnLst/>
            <a:rect l="l" t="t" r="r" b="b"/>
            <a:pathLst>
              <a:path w="8071484" h="70485">
                <a:moveTo>
                  <a:pt x="8071104" y="0"/>
                </a:moveTo>
                <a:lnTo>
                  <a:pt x="0" y="0"/>
                </a:lnTo>
                <a:lnTo>
                  <a:pt x="0" y="70103"/>
                </a:lnTo>
                <a:lnTo>
                  <a:pt x="8071104" y="70103"/>
                </a:lnTo>
                <a:lnTo>
                  <a:pt x="8071104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651505" y="6307328"/>
            <a:ext cx="3599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Решение:</a:t>
            </a:r>
            <a:r>
              <a:rPr sz="18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понятийный</a:t>
            </a:r>
            <a:r>
              <a:rPr sz="18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анализ</a:t>
            </a:r>
            <a:r>
              <a:rPr sz="18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темы</a:t>
            </a:r>
            <a:endParaRPr sz="180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0" rIns="0" bIns="0" rtlCol="0">
            <a:spAutoFit/>
          </a:bodyPr>
          <a:lstStyle/>
          <a:p>
            <a:pPr marR="80010" algn="ctr">
              <a:lnSpc>
                <a:spcPct val="100000"/>
              </a:lnSpc>
              <a:spcBef>
                <a:spcPts val="2100"/>
              </a:spcBef>
            </a:pPr>
            <a:r>
              <a:rPr sz="2400" spc="-5" dirty="0"/>
              <a:t>КРИТЕРИИ</a:t>
            </a:r>
            <a:r>
              <a:rPr sz="2400" dirty="0"/>
              <a:t> </a:t>
            </a:r>
            <a:r>
              <a:rPr sz="2400" spc="-5" dirty="0"/>
              <a:t>ОЦЕНИВАНИЯ</a:t>
            </a:r>
            <a:r>
              <a:rPr sz="2400" spc="-55" dirty="0"/>
              <a:t> </a:t>
            </a:r>
            <a:r>
              <a:rPr sz="2400" spc="-25" dirty="0"/>
              <a:t>ИТОГОВОГО</a:t>
            </a:r>
            <a:r>
              <a:rPr sz="2400" spc="-5" dirty="0"/>
              <a:t> СОЧИНЕНИЯ</a:t>
            </a:r>
            <a:endParaRPr sz="2400"/>
          </a:p>
        </p:txBody>
      </p:sp>
      <p:sp>
        <p:nvSpPr>
          <p:cNvPr id="8" name="object 8"/>
          <p:cNvSpPr/>
          <p:nvPr/>
        </p:nvSpPr>
        <p:spPr>
          <a:xfrm>
            <a:off x="0" y="3139439"/>
            <a:ext cx="9144000" cy="73660"/>
          </a:xfrm>
          <a:custGeom>
            <a:avLst/>
            <a:gdLst/>
            <a:ahLst/>
            <a:cxnLst/>
            <a:rect l="l" t="t" r="r" b="b"/>
            <a:pathLst>
              <a:path w="9144000" h="73660">
                <a:moveTo>
                  <a:pt x="9144000" y="0"/>
                </a:moveTo>
                <a:lnTo>
                  <a:pt x="0" y="0"/>
                </a:lnTo>
                <a:lnTo>
                  <a:pt x="0" y="73151"/>
                </a:lnTo>
                <a:lnTo>
                  <a:pt x="9144000" y="73151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0" y="923544"/>
            <a:ext cx="9144000" cy="460375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6096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480"/>
              </a:spcBef>
              <a:tabLst>
                <a:tab pos="7292975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sz="20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АРГУМЕНТАЦИЯ.</a:t>
            </a:r>
            <a:r>
              <a:rPr sz="20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ПРИВЛЕЧЕНИЕ</a:t>
            </a:r>
            <a:r>
              <a:rPr sz="2000" b="1" spc="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ЛИТЕРАТУРНОГО	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МАТЕРИАЛА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4928615"/>
            <a:ext cx="9144000" cy="73660"/>
          </a:xfrm>
          <a:custGeom>
            <a:avLst/>
            <a:gdLst/>
            <a:ahLst/>
            <a:cxnLst/>
            <a:rect l="l" t="t" r="r" b="b"/>
            <a:pathLst>
              <a:path w="9144000" h="73660">
                <a:moveTo>
                  <a:pt x="9144000" y="0"/>
                </a:moveTo>
                <a:lnTo>
                  <a:pt x="0" y="0"/>
                </a:lnTo>
                <a:lnTo>
                  <a:pt x="0" y="73151"/>
                </a:lnTo>
                <a:lnTo>
                  <a:pt x="9144000" y="73151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3014" y="1521409"/>
            <a:ext cx="8728075" cy="523367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361950">
              <a:lnSpc>
                <a:spcPct val="100000"/>
              </a:lnSpc>
              <a:spcBef>
                <a:spcPts val="115"/>
              </a:spcBef>
            </a:pP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Данный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критерий нацеливает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на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проверку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умения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строить рассуждение,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доказывать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свою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позицию,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формулируя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аргументы и</a:t>
            </a:r>
            <a:r>
              <a:rPr sz="15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подкрепляя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их</a:t>
            </a:r>
            <a:r>
              <a:rPr sz="15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примерами</a:t>
            </a:r>
            <a:r>
              <a:rPr sz="15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5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опубликованных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литературных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 произведений.</a:t>
            </a:r>
            <a:r>
              <a:rPr sz="1500" spc="3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Можно</a:t>
            </a:r>
            <a:r>
              <a:rPr sz="1500" spc="3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привлекать</a:t>
            </a:r>
            <a:r>
              <a:rPr sz="1500" spc="3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произведения</a:t>
            </a:r>
            <a:r>
              <a:rPr sz="1500" spc="2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устного</a:t>
            </a:r>
            <a:r>
              <a:rPr sz="15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народного</a:t>
            </a:r>
            <a:r>
              <a:rPr sz="1500" b="1" spc="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творчества</a:t>
            </a:r>
            <a:r>
              <a:rPr sz="1500" b="1" spc="2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(за</a:t>
            </a:r>
            <a:r>
              <a:rPr sz="1500" spc="3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исключением </a:t>
            </a:r>
            <a:r>
              <a:rPr sz="1500" spc="-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малых</a:t>
            </a:r>
            <a:r>
              <a:rPr sz="1500" spc="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жанров),</a:t>
            </a:r>
            <a:r>
              <a:rPr sz="1500" spc="2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863"/>
                </a:solidFill>
                <a:latin typeface="Calibri"/>
                <a:cs typeface="Calibri"/>
              </a:rPr>
              <a:t>х</a:t>
            </a:r>
            <a:r>
              <a:rPr sz="1500" b="1" spc="-10" dirty="0">
                <a:solidFill>
                  <a:srgbClr val="344863"/>
                </a:solidFill>
                <a:latin typeface="Calibri"/>
                <a:cs typeface="Calibri"/>
              </a:rPr>
              <a:t>удожественную,</a:t>
            </a:r>
            <a:r>
              <a:rPr sz="1500" b="1" spc="2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документальную,</a:t>
            </a:r>
            <a:r>
              <a:rPr sz="1500" b="1" spc="2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мемуарную,</a:t>
            </a:r>
            <a:r>
              <a:rPr sz="1500" b="1" spc="-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публицистическую,</a:t>
            </a:r>
            <a:r>
              <a:rPr sz="1500" b="1" spc="-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научную</a:t>
            </a:r>
            <a:r>
              <a:rPr sz="15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endParaRPr sz="15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научно-популярную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литературу </a:t>
            </a:r>
            <a:r>
              <a:rPr sz="1500" b="1" spc="5" dirty="0">
                <a:solidFill>
                  <a:srgbClr val="344863"/>
                </a:solidFill>
                <a:latin typeface="Calibri"/>
                <a:cs typeface="Calibri"/>
              </a:rPr>
              <a:t>(в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том числе</a:t>
            </a:r>
            <a:r>
              <a:rPr sz="15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философскую, психологическую,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литературоведческую,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искусствоведческую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),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 дневники, очерки,</a:t>
            </a:r>
            <a:r>
              <a:rPr sz="1500" spc="3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литературную критику</a:t>
            </a:r>
            <a:r>
              <a:rPr sz="1500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и 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другие</a:t>
            </a:r>
            <a:r>
              <a:rPr sz="1500" spc="3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произведения</a:t>
            </a:r>
            <a:r>
              <a:rPr sz="1500" spc="3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отечественной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500" spc="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мировой</a:t>
            </a:r>
            <a:r>
              <a:rPr sz="1500" spc="2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литературы</a:t>
            </a:r>
            <a:r>
              <a:rPr sz="1500" spc="-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(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достаточно</a:t>
            </a:r>
            <a:r>
              <a:rPr sz="15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5" dirty="0">
                <a:solidFill>
                  <a:srgbClr val="344863"/>
                </a:solidFill>
                <a:latin typeface="Calibri"/>
                <a:cs typeface="Calibri"/>
              </a:rPr>
              <a:t>опоры</a:t>
            </a:r>
            <a:r>
              <a:rPr sz="15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15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один</a:t>
            </a:r>
            <a:r>
              <a:rPr sz="1500" b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текст).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Calibri"/>
              <a:cs typeface="Calibri"/>
            </a:endParaRPr>
          </a:p>
          <a:p>
            <a:pPr marL="83820" marR="60960" algn="just">
              <a:lnSpc>
                <a:spcPct val="100000"/>
              </a:lnSpc>
            </a:pP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«Незачёт»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ставится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C00000"/>
                </a:solidFill>
                <a:latin typeface="Calibri"/>
                <a:cs typeface="Calibri"/>
              </a:rPr>
              <a:t>при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условии,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если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сочинение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не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C00000"/>
                </a:solidFill>
                <a:latin typeface="Calibri"/>
                <a:cs typeface="Calibri"/>
              </a:rPr>
              <a:t>содержит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аргументации, </a:t>
            </a:r>
            <a:r>
              <a:rPr sz="1900" b="1" spc="-4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написано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без</a:t>
            </a:r>
            <a:r>
              <a:rPr sz="19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опоры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на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литературный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материал,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или</a:t>
            </a:r>
            <a:r>
              <a:rPr sz="19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нём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 существенно 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искажено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C00000"/>
                </a:solidFill>
                <a:latin typeface="Calibri"/>
                <a:cs typeface="Calibri"/>
              </a:rPr>
              <a:t>содержание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выбранного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текста,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или</a:t>
            </a:r>
            <a:r>
              <a:rPr sz="19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литературный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материал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 лишь 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упоминается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работе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 (аргументы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примерами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не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подкрепляются).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Во</a:t>
            </a:r>
            <a:r>
              <a:rPr sz="1900" b="1" spc="-5" dirty="0">
                <a:solidFill>
                  <a:srgbClr val="C00000"/>
                </a:solidFill>
                <a:latin typeface="Calibri"/>
                <a:cs typeface="Calibri"/>
              </a:rPr>
              <a:t> всех 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остальных</a:t>
            </a:r>
            <a:r>
              <a:rPr sz="19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случаях</a:t>
            </a:r>
            <a:r>
              <a:rPr sz="19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C00000"/>
                </a:solidFill>
                <a:latin typeface="Calibri"/>
                <a:cs typeface="Calibri"/>
              </a:rPr>
              <a:t>выставляется</a:t>
            </a:r>
            <a:r>
              <a:rPr sz="1900" b="1" spc="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C00000"/>
                </a:solidFill>
                <a:latin typeface="Calibri"/>
                <a:cs typeface="Calibri"/>
              </a:rPr>
              <a:t>«зачет».</a:t>
            </a:r>
            <a:endParaRPr sz="1900">
              <a:solidFill>
                <a:srgbClr val="C00000"/>
              </a:solidFill>
              <a:latin typeface="Calibri"/>
              <a:cs typeface="Calibri"/>
            </a:endParaRPr>
          </a:p>
          <a:p>
            <a:pPr marL="12700" marR="236854" algn="just">
              <a:lnSpc>
                <a:spcPct val="100000"/>
              </a:lnSpc>
              <a:spcBef>
                <a:spcPts val="995"/>
              </a:spcBef>
            </a:pPr>
            <a:r>
              <a:rPr sz="1600" i="1" dirty="0">
                <a:latin typeface="Calibri"/>
                <a:cs typeface="Calibri"/>
              </a:rPr>
              <a:t>«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соответствии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данным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критерием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участник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итогового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сочинения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подкрепляет 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аргументы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примерами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из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опубликованных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литературных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произведений.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При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написании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итогового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сочинения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участник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должен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строить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рассуждение,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доказывая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свою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позицию,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формулируя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аргументы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(они 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могут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включать 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и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примеры из 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личного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опыта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). Обязательным </a:t>
            </a:r>
            <a:r>
              <a:rPr sz="1600" i="1" spc="-3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требованием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является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подкрепление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аргументов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хотя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бы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одним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примером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из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 опубликованных</a:t>
            </a:r>
            <a:r>
              <a:rPr sz="1600" b="1" i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литературных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произведений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(достаточно</a:t>
            </a:r>
            <a:r>
              <a:rPr sz="1600" b="1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одного</a:t>
            </a:r>
            <a:r>
              <a:rPr sz="1600" b="1" i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примера)»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(МР</a:t>
            </a:r>
            <a:r>
              <a:rPr sz="16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п.5.2.6</a:t>
            </a:r>
            <a:r>
              <a:rPr sz="1600" i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с.32)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0" rIns="0" bIns="0" rtlCol="0">
            <a:spAutoFit/>
          </a:bodyPr>
          <a:lstStyle/>
          <a:p>
            <a:pPr marR="80010" algn="ctr">
              <a:lnSpc>
                <a:spcPct val="100000"/>
              </a:lnSpc>
              <a:spcBef>
                <a:spcPts val="2100"/>
              </a:spcBef>
            </a:pPr>
            <a:r>
              <a:rPr sz="2400" spc="-5" dirty="0"/>
              <a:t>КРИТЕРИИ</a:t>
            </a:r>
            <a:r>
              <a:rPr sz="2400" dirty="0"/>
              <a:t> </a:t>
            </a:r>
            <a:r>
              <a:rPr sz="2400" spc="-5" dirty="0"/>
              <a:t>ОЦЕНИВАНИЯ</a:t>
            </a:r>
            <a:r>
              <a:rPr sz="2400" spc="-55" dirty="0"/>
              <a:t> </a:t>
            </a:r>
            <a:r>
              <a:rPr sz="2400" spc="-25" dirty="0"/>
              <a:t>ИТОГОВОГО</a:t>
            </a:r>
            <a:r>
              <a:rPr sz="2400" spc="-5" dirty="0"/>
              <a:t> СОЧИНЕНИЯ</a:t>
            </a:r>
            <a:endParaRPr sz="2400"/>
          </a:p>
        </p:txBody>
      </p:sp>
      <p:sp>
        <p:nvSpPr>
          <p:cNvPr id="8" name="object 8"/>
          <p:cNvSpPr txBox="1"/>
          <p:nvPr/>
        </p:nvSpPr>
        <p:spPr>
          <a:xfrm>
            <a:off x="0" y="923544"/>
            <a:ext cx="9144000" cy="460375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6096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480"/>
              </a:spcBef>
              <a:tabLst>
                <a:tab pos="7292975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sz="20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АРГУМЕНТАЦИЯ.</a:t>
            </a:r>
            <a:r>
              <a:rPr sz="2000" b="1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ПРИВЛЕЧЕНИЕ</a:t>
            </a:r>
            <a:r>
              <a:rPr sz="2000" b="1" spc="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ЛИТЕРАТУРНОГО	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МАТЕРИАЛА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4572000"/>
            <a:ext cx="9144000" cy="73660"/>
          </a:xfrm>
          <a:custGeom>
            <a:avLst/>
            <a:gdLst/>
            <a:ahLst/>
            <a:cxnLst/>
            <a:rect l="l" t="t" r="r" b="b"/>
            <a:pathLst>
              <a:path w="9144000" h="73660">
                <a:moveTo>
                  <a:pt x="9144000" y="0"/>
                </a:moveTo>
                <a:lnTo>
                  <a:pt x="0" y="0"/>
                </a:lnTo>
                <a:lnTo>
                  <a:pt x="0" y="73151"/>
                </a:lnTo>
                <a:lnTo>
                  <a:pt x="9144000" y="73151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36447" y="5163388"/>
            <a:ext cx="66598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5" dirty="0">
                <a:solidFill>
                  <a:srgbClr val="344863"/>
                </a:solidFill>
                <a:latin typeface="Calibri"/>
                <a:cs typeface="Calibri"/>
              </a:rPr>
              <a:t>«Если</a:t>
            </a:r>
            <a:r>
              <a:rPr sz="1800" i="1" spc="2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800" i="1" spc="2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итоговом</a:t>
            </a:r>
            <a:r>
              <a:rPr sz="1800" i="1" spc="25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сочинении</a:t>
            </a:r>
            <a:r>
              <a:rPr sz="1800" i="1" spc="2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осуществлена</a:t>
            </a:r>
            <a:r>
              <a:rPr sz="1800" i="1" spc="2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опора</a:t>
            </a:r>
            <a:r>
              <a:rPr sz="1800" i="1" spc="2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1800" i="1" spc="2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фрагмент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41666" y="5163388"/>
            <a:ext cx="11144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текста</a:t>
            </a:r>
            <a:r>
              <a:rPr sz="1800" i="1" spc="2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6447" y="5438343"/>
            <a:ext cx="74936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5365" algn="l"/>
                <a:tab pos="1555115" algn="l"/>
                <a:tab pos="2945130" algn="l"/>
                <a:tab pos="3247390" algn="l"/>
                <a:tab pos="3777615" algn="l"/>
                <a:tab pos="4207510" algn="l"/>
                <a:tab pos="5283835" algn="l"/>
                <a:tab pos="6045835" algn="l"/>
              </a:tabLst>
            </a:pP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пособий	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для	подготовки	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к	ЕГЭ	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по	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русскому	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языку	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(произведение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98534" y="5438343"/>
            <a:ext cx="258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36447" y="5712663"/>
            <a:ext cx="7912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5740" algn="l"/>
                <a:tab pos="1790064" algn="l"/>
                <a:tab pos="2499995" algn="l"/>
                <a:tab pos="3881120" algn="l"/>
                <a:tab pos="5280660" algn="l"/>
                <a:tab pos="6771640" algn="l"/>
                <a:tab pos="7263130" algn="l"/>
              </a:tabLst>
            </a:pP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наз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ы</a:t>
            </a:r>
            <a:r>
              <a:rPr sz="1800" i="1" spc="-2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ет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,	а	</a:t>
            </a:r>
            <a:r>
              <a:rPr sz="1800" i="1" spc="-3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ш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ь	пе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800" i="1" spc="-3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ет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я	с</a:t>
            </a:r>
            <a:r>
              <a:rPr sz="1800" i="1" spc="-20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i="1" spc="-15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800" i="1" spc="-25" dirty="0">
                <a:solidFill>
                  <a:srgbClr val="344863"/>
                </a:solidFill>
                <a:latin typeface="Calibri"/>
                <a:cs typeface="Calibri"/>
              </a:rPr>
              <a:t>ж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ани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е	</a:t>
            </a:r>
            <a:r>
              <a:rPr sz="1800" i="1" spc="-20" dirty="0">
                <a:solidFill>
                  <a:srgbClr val="344863"/>
                </a:solidFill>
                <a:latin typeface="Calibri"/>
                <a:cs typeface="Calibri"/>
              </a:rPr>
              <a:t>ф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800" i="1" spc="-1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гм</a:t>
            </a:r>
            <a:r>
              <a:rPr sz="1800" i="1" spc="-2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800" i="1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)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,	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о	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i="1" spc="-2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800" i="1" spc="-1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й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36447" y="5986678"/>
            <a:ext cx="64065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литературный</a:t>
            </a:r>
            <a:r>
              <a:rPr sz="1800" i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аргумент</a:t>
            </a:r>
            <a:r>
              <a:rPr sz="1800" i="1" spc="-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не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засчитывается».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(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МР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п.5.2.6</a:t>
            </a:r>
            <a:r>
              <a:rPr sz="1800" i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с.33)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3255" y="5358384"/>
            <a:ext cx="570230" cy="579120"/>
          </a:xfrm>
          <a:custGeom>
            <a:avLst/>
            <a:gdLst/>
            <a:ahLst/>
            <a:cxnLst/>
            <a:rect l="l" t="t" r="r" b="b"/>
            <a:pathLst>
              <a:path w="570230" h="579120">
                <a:moveTo>
                  <a:pt x="284988" y="0"/>
                </a:moveTo>
                <a:lnTo>
                  <a:pt x="238762" y="3790"/>
                </a:lnTo>
                <a:lnTo>
                  <a:pt x="194911" y="14764"/>
                </a:lnTo>
                <a:lnTo>
                  <a:pt x="154021" y="32325"/>
                </a:lnTo>
                <a:lnTo>
                  <a:pt x="116679" y="55875"/>
                </a:lnTo>
                <a:lnTo>
                  <a:pt x="83472" y="84820"/>
                </a:lnTo>
                <a:lnTo>
                  <a:pt x="54987" y="118561"/>
                </a:lnTo>
                <a:lnTo>
                  <a:pt x="31810" y="156502"/>
                </a:lnTo>
                <a:lnTo>
                  <a:pt x="14529" y="198046"/>
                </a:lnTo>
                <a:lnTo>
                  <a:pt x="3730" y="242598"/>
                </a:lnTo>
                <a:lnTo>
                  <a:pt x="0" y="289559"/>
                </a:lnTo>
                <a:lnTo>
                  <a:pt x="3730" y="336527"/>
                </a:lnTo>
                <a:lnTo>
                  <a:pt x="14529" y="381082"/>
                </a:lnTo>
                <a:lnTo>
                  <a:pt x="31810" y="422628"/>
                </a:lnTo>
                <a:lnTo>
                  <a:pt x="54987" y="460569"/>
                </a:lnTo>
                <a:lnTo>
                  <a:pt x="83472" y="494309"/>
                </a:lnTo>
                <a:lnTo>
                  <a:pt x="116679" y="523251"/>
                </a:lnTo>
                <a:lnTo>
                  <a:pt x="154021" y="546799"/>
                </a:lnTo>
                <a:lnTo>
                  <a:pt x="194911" y="564357"/>
                </a:lnTo>
                <a:lnTo>
                  <a:pt x="238762" y="575330"/>
                </a:lnTo>
                <a:lnTo>
                  <a:pt x="284988" y="579119"/>
                </a:lnTo>
                <a:lnTo>
                  <a:pt x="331213" y="575330"/>
                </a:lnTo>
                <a:lnTo>
                  <a:pt x="375064" y="564357"/>
                </a:lnTo>
                <a:lnTo>
                  <a:pt x="415954" y="546799"/>
                </a:lnTo>
                <a:lnTo>
                  <a:pt x="453296" y="523251"/>
                </a:lnTo>
                <a:lnTo>
                  <a:pt x="486503" y="494309"/>
                </a:lnTo>
                <a:lnTo>
                  <a:pt x="514988" y="460569"/>
                </a:lnTo>
                <a:lnTo>
                  <a:pt x="538165" y="422628"/>
                </a:lnTo>
                <a:lnTo>
                  <a:pt x="555446" y="381082"/>
                </a:lnTo>
                <a:lnTo>
                  <a:pt x="566245" y="336527"/>
                </a:lnTo>
                <a:lnTo>
                  <a:pt x="569976" y="289559"/>
                </a:lnTo>
                <a:lnTo>
                  <a:pt x="566245" y="242598"/>
                </a:lnTo>
                <a:lnTo>
                  <a:pt x="555446" y="198046"/>
                </a:lnTo>
                <a:lnTo>
                  <a:pt x="538165" y="156502"/>
                </a:lnTo>
                <a:lnTo>
                  <a:pt x="514988" y="118561"/>
                </a:lnTo>
                <a:lnTo>
                  <a:pt x="486503" y="84820"/>
                </a:lnTo>
                <a:lnTo>
                  <a:pt x="453296" y="55875"/>
                </a:lnTo>
                <a:lnTo>
                  <a:pt x="415954" y="32325"/>
                </a:lnTo>
                <a:lnTo>
                  <a:pt x="375064" y="14764"/>
                </a:lnTo>
                <a:lnTo>
                  <a:pt x="331213" y="3790"/>
                </a:lnTo>
                <a:lnTo>
                  <a:pt x="284988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66801" y="5030215"/>
            <a:ext cx="3238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dirty="0">
                <a:solidFill>
                  <a:srgbClr val="FFFFFF"/>
                </a:solidFill>
                <a:latin typeface="Calibri"/>
                <a:cs typeface="Calibri"/>
              </a:rPr>
              <a:t>!</a:t>
            </a:r>
            <a:endParaRPr sz="7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64819" y="1661236"/>
            <a:ext cx="791781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«В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критерии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№ 2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не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названы в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качестве источника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примеров при аргументации 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libri"/>
                <a:cs typeface="Calibri"/>
              </a:rPr>
              <a:t>произведения изобразительного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искусства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(например, картины, </a:t>
            </a:r>
            <a:r>
              <a:rPr sz="1800" b="1" spc="-10" dirty="0">
                <a:solidFill>
                  <a:srgbClr val="C00000"/>
                </a:solidFill>
                <a:latin typeface="Calibri"/>
                <a:cs typeface="Calibri"/>
              </a:rPr>
              <a:t>карикатуры,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 графика,</a:t>
            </a:r>
            <a:r>
              <a:rPr sz="1800" b="1" spc="9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libri"/>
                <a:cs typeface="Calibri"/>
              </a:rPr>
              <a:t>комиксы,</a:t>
            </a:r>
            <a:r>
              <a:rPr sz="1800" b="1" spc="9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графический</a:t>
            </a:r>
            <a:r>
              <a:rPr sz="1800" b="1" spc="114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роман).</a:t>
            </a:r>
            <a:r>
              <a:rPr sz="1800" b="1" spc="1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Предлагается</a:t>
            </a:r>
            <a:r>
              <a:rPr sz="1800" b="1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опираться</a:t>
            </a:r>
            <a:r>
              <a:rPr sz="1800" b="1" spc="1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на</a:t>
            </a:r>
            <a:r>
              <a:rPr sz="18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примеры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64819" y="2485135"/>
            <a:ext cx="7919084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из</a:t>
            </a:r>
            <a:r>
              <a:rPr sz="18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литературного материала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C00000"/>
                </a:solidFill>
                <a:latin typeface="Calibri"/>
                <a:cs typeface="Calibri"/>
              </a:rPr>
              <a:t>Если</a:t>
            </a:r>
            <a:r>
              <a:rPr sz="18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все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приведенные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примеры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 в</a:t>
            </a:r>
            <a:r>
              <a:rPr sz="18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сочинении 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связаны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 с</a:t>
            </a:r>
            <a:r>
              <a:rPr sz="18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изобразительным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искусством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(визуальный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 роман,</a:t>
            </a:r>
            <a:r>
              <a:rPr sz="18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манга</a:t>
            </a:r>
            <a:r>
              <a:rPr sz="18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или </a:t>
            </a:r>
            <a:r>
              <a:rPr sz="1800" b="1" spc="-39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libri"/>
                <a:cs typeface="Calibri"/>
              </a:rPr>
              <a:t>комиксы), </a:t>
            </a:r>
            <a:r>
              <a:rPr sz="1800" b="1" spc="-15" dirty="0">
                <a:solidFill>
                  <a:srgbClr val="C00000"/>
                </a:solidFill>
                <a:latin typeface="Calibri"/>
                <a:cs typeface="Calibri"/>
              </a:rPr>
              <a:t>то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по критерию </a:t>
            </a:r>
            <a:r>
              <a:rPr sz="1800" b="1" dirty="0">
                <a:solidFill>
                  <a:srgbClr val="C00000"/>
                </a:solidFill>
                <a:latin typeface="Calibri"/>
                <a:cs typeface="Calibri"/>
              </a:rPr>
              <a:t>№ 2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работа </a:t>
            </a:r>
            <a:r>
              <a:rPr sz="1800" b="1" spc="-15" dirty="0">
                <a:solidFill>
                  <a:srgbClr val="C00000"/>
                </a:solidFill>
                <a:latin typeface="Calibri"/>
                <a:cs typeface="Calibri"/>
              </a:rPr>
              <a:t>должна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быть оценена незачетом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. Но,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если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в сочинении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приведен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хотя </a:t>
            </a:r>
            <a:r>
              <a:rPr sz="1800" b="1" spc="10" dirty="0">
                <a:solidFill>
                  <a:srgbClr val="001F5F"/>
                </a:solidFill>
                <a:latin typeface="Calibri"/>
                <a:cs typeface="Calibri"/>
              </a:rPr>
              <a:t>бы </a:t>
            </a:r>
            <a:r>
              <a:rPr sz="1800" b="1" spc="-15" dirty="0">
                <a:solidFill>
                  <a:srgbClr val="001F5F"/>
                </a:solidFill>
                <a:latin typeface="Calibri"/>
                <a:cs typeface="Calibri"/>
              </a:rPr>
              <a:t>один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пример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из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литературного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материала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1800" spc="-3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1800" spc="1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при</a:t>
            </a:r>
            <a:r>
              <a:rPr sz="1800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дальнейших</a:t>
            </a:r>
            <a:r>
              <a:rPr sz="1800" spc="1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рассуждениях</a:t>
            </a:r>
            <a:r>
              <a:rPr sz="1800" spc="1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при</a:t>
            </a:r>
            <a:r>
              <a:rPr sz="1800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аргументации</a:t>
            </a:r>
            <a:r>
              <a:rPr sz="1800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участник</a:t>
            </a:r>
            <a:r>
              <a:rPr sz="1800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опирается</a:t>
            </a:r>
            <a:r>
              <a:rPr sz="1800" spc="1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на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64819" y="3857370"/>
            <a:ext cx="79152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64260" algn="l"/>
                <a:tab pos="1436370" algn="l"/>
                <a:tab pos="2363470" algn="l"/>
                <a:tab pos="4286885" algn="l"/>
                <a:tab pos="5427345" algn="l"/>
                <a:tab pos="5784215" algn="l"/>
                <a:tab pos="6466840" algn="l"/>
                <a:tab pos="7662545" algn="l"/>
              </a:tabLst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м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ер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ы	</a:t>
            </a:r>
            <a:r>
              <a:rPr sz="1800" spc="1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з	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и	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з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зи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ь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г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о	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ис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у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сс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тва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,	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о	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та</a:t>
            </a:r>
            <a:r>
              <a:rPr sz="1800" spc="-45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е	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со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чин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е	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по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критерию</a:t>
            </a:r>
            <a:r>
              <a:rPr sz="1800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№ 2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может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быть</a:t>
            </a:r>
            <a:r>
              <a:rPr sz="1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оценено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зачетом».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(МР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п.5.2.6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с.23)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3255" y="2785872"/>
            <a:ext cx="570230" cy="579120"/>
          </a:xfrm>
          <a:custGeom>
            <a:avLst/>
            <a:gdLst/>
            <a:ahLst/>
            <a:cxnLst/>
            <a:rect l="l" t="t" r="r" b="b"/>
            <a:pathLst>
              <a:path w="570230" h="579120">
                <a:moveTo>
                  <a:pt x="284988" y="0"/>
                </a:moveTo>
                <a:lnTo>
                  <a:pt x="238762" y="3790"/>
                </a:lnTo>
                <a:lnTo>
                  <a:pt x="194911" y="14764"/>
                </a:lnTo>
                <a:lnTo>
                  <a:pt x="154021" y="32325"/>
                </a:lnTo>
                <a:lnTo>
                  <a:pt x="116679" y="55875"/>
                </a:lnTo>
                <a:lnTo>
                  <a:pt x="83472" y="84820"/>
                </a:lnTo>
                <a:lnTo>
                  <a:pt x="54987" y="118561"/>
                </a:lnTo>
                <a:lnTo>
                  <a:pt x="31810" y="156502"/>
                </a:lnTo>
                <a:lnTo>
                  <a:pt x="14529" y="198046"/>
                </a:lnTo>
                <a:lnTo>
                  <a:pt x="3730" y="242598"/>
                </a:lnTo>
                <a:lnTo>
                  <a:pt x="0" y="289560"/>
                </a:lnTo>
                <a:lnTo>
                  <a:pt x="3730" y="336521"/>
                </a:lnTo>
                <a:lnTo>
                  <a:pt x="14529" y="381073"/>
                </a:lnTo>
                <a:lnTo>
                  <a:pt x="31810" y="422617"/>
                </a:lnTo>
                <a:lnTo>
                  <a:pt x="54987" y="460558"/>
                </a:lnTo>
                <a:lnTo>
                  <a:pt x="83472" y="494299"/>
                </a:lnTo>
                <a:lnTo>
                  <a:pt x="116679" y="523244"/>
                </a:lnTo>
                <a:lnTo>
                  <a:pt x="154021" y="546794"/>
                </a:lnTo>
                <a:lnTo>
                  <a:pt x="194911" y="564355"/>
                </a:lnTo>
                <a:lnTo>
                  <a:pt x="238762" y="575329"/>
                </a:lnTo>
                <a:lnTo>
                  <a:pt x="284988" y="579119"/>
                </a:lnTo>
                <a:lnTo>
                  <a:pt x="331213" y="575329"/>
                </a:lnTo>
                <a:lnTo>
                  <a:pt x="375064" y="564355"/>
                </a:lnTo>
                <a:lnTo>
                  <a:pt x="415954" y="546794"/>
                </a:lnTo>
                <a:lnTo>
                  <a:pt x="453296" y="523244"/>
                </a:lnTo>
                <a:lnTo>
                  <a:pt x="486503" y="494299"/>
                </a:lnTo>
                <a:lnTo>
                  <a:pt x="514988" y="460558"/>
                </a:lnTo>
                <a:lnTo>
                  <a:pt x="538165" y="422617"/>
                </a:lnTo>
                <a:lnTo>
                  <a:pt x="555446" y="381073"/>
                </a:lnTo>
                <a:lnTo>
                  <a:pt x="566245" y="336521"/>
                </a:lnTo>
                <a:lnTo>
                  <a:pt x="569976" y="289560"/>
                </a:lnTo>
                <a:lnTo>
                  <a:pt x="566245" y="242598"/>
                </a:lnTo>
                <a:lnTo>
                  <a:pt x="555446" y="198046"/>
                </a:lnTo>
                <a:lnTo>
                  <a:pt x="538165" y="156502"/>
                </a:lnTo>
                <a:lnTo>
                  <a:pt x="514988" y="118561"/>
                </a:lnTo>
                <a:lnTo>
                  <a:pt x="486503" y="84820"/>
                </a:lnTo>
                <a:lnTo>
                  <a:pt x="453296" y="55875"/>
                </a:lnTo>
                <a:lnTo>
                  <a:pt x="415954" y="32325"/>
                </a:lnTo>
                <a:lnTo>
                  <a:pt x="375064" y="14764"/>
                </a:lnTo>
                <a:lnTo>
                  <a:pt x="331213" y="3790"/>
                </a:lnTo>
                <a:lnTo>
                  <a:pt x="284988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66801" y="2457399"/>
            <a:ext cx="3238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dirty="0">
                <a:solidFill>
                  <a:srgbClr val="FFFFFF"/>
                </a:solidFill>
                <a:latin typeface="Calibri"/>
                <a:cs typeface="Calibri"/>
              </a:rPr>
              <a:t>!</a:t>
            </a:r>
            <a:endParaRPr sz="7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50720" y="266776"/>
            <a:ext cx="5935879" cy="7040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2200" b="1" spc="5">
                <a:solidFill>
                  <a:srgbClr val="FFFFFF"/>
                </a:solidFill>
                <a:latin typeface="Calibri"/>
                <a:cs typeface="Calibri"/>
              </a:rPr>
              <a:t>ИЗ</a:t>
            </a:r>
            <a:r>
              <a:rPr sz="2200" b="1" spc="-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ru-RU" sz="22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 ИНТЕРЕСУЮЩИХ  </a:t>
            </a:r>
            <a:r>
              <a:rPr sz="2200" b="1" smtClean="0">
                <a:solidFill>
                  <a:srgbClr val="FFFFFF"/>
                </a:solidFill>
                <a:latin typeface="Calibri"/>
                <a:cs typeface="Calibri"/>
              </a:rPr>
              <a:t>ВОПРОСОВ</a:t>
            </a:r>
            <a:r>
              <a:rPr lang="ru-RU" sz="2200" b="1" dirty="0" smtClean="0">
                <a:solidFill>
                  <a:srgbClr val="FFFFFF"/>
                </a:solidFill>
                <a:latin typeface="Calibri"/>
                <a:cs typeface="Calibri"/>
              </a:rPr>
              <a:t>:</a:t>
            </a:r>
          </a:p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ru-RU" sz="22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ru-RU" sz="2200" b="1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00583"/>
            <a:ext cx="9025128" cy="6757797"/>
            <a:chOff x="0" y="100583"/>
            <a:chExt cx="9025128" cy="6757797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027175"/>
              <a:ext cx="905510" cy="5831205"/>
            </a:xfrm>
            <a:custGeom>
              <a:avLst/>
              <a:gdLst/>
              <a:ahLst/>
              <a:cxnLst/>
              <a:rect l="l" t="t" r="r" b="b"/>
              <a:pathLst>
                <a:path w="905510" h="5831205">
                  <a:moveTo>
                    <a:pt x="0" y="5830820"/>
                  </a:moveTo>
                  <a:lnTo>
                    <a:pt x="905256" y="5830820"/>
                  </a:lnTo>
                  <a:lnTo>
                    <a:pt x="905256" y="0"/>
                  </a:lnTo>
                  <a:lnTo>
                    <a:pt x="0" y="0"/>
                  </a:lnTo>
                  <a:lnTo>
                    <a:pt x="0" y="583082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86511" y="1213103"/>
            <a:ext cx="426720" cy="360045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121285">
              <a:lnSpc>
                <a:spcPts val="2830"/>
              </a:lnSpc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920496"/>
            <a:ext cx="9144000" cy="4295140"/>
            <a:chOff x="0" y="920496"/>
            <a:chExt cx="9144000" cy="4295140"/>
          </a:xfrm>
        </p:grpSpPr>
        <p:sp>
          <p:nvSpPr>
            <p:cNvPr id="11" name="object 11"/>
            <p:cNvSpPr/>
            <p:nvPr/>
          </p:nvSpPr>
          <p:spPr>
            <a:xfrm>
              <a:off x="0" y="920496"/>
              <a:ext cx="9144000" cy="106680"/>
            </a:xfrm>
            <a:custGeom>
              <a:avLst/>
              <a:gdLst/>
              <a:ahLst/>
              <a:cxnLst/>
              <a:rect l="l" t="t" r="r" b="b"/>
              <a:pathLst>
                <a:path w="9144000" h="106680">
                  <a:moveTo>
                    <a:pt x="9144000" y="0"/>
                  </a:moveTo>
                  <a:lnTo>
                    <a:pt x="0" y="0"/>
                  </a:lnTo>
                  <a:lnTo>
                    <a:pt x="0" y="106679"/>
                  </a:lnTo>
                  <a:lnTo>
                    <a:pt x="9144000" y="10667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5145024"/>
              <a:ext cx="9144000" cy="70485"/>
            </a:xfrm>
            <a:custGeom>
              <a:avLst/>
              <a:gdLst/>
              <a:ahLst/>
              <a:cxnLst/>
              <a:rect l="l" t="t" r="r" b="b"/>
              <a:pathLst>
                <a:path w="9144000" h="70485">
                  <a:moveTo>
                    <a:pt x="9144000" y="0"/>
                  </a:moveTo>
                  <a:lnTo>
                    <a:pt x="0" y="0"/>
                  </a:lnTo>
                  <a:lnTo>
                    <a:pt x="0" y="70103"/>
                  </a:lnTo>
                  <a:lnTo>
                    <a:pt x="9144000" y="70103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86511" y="2999232"/>
            <a:ext cx="439420" cy="35052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127635">
              <a:lnSpc>
                <a:spcPts val="2760"/>
              </a:lnSpc>
            </a:pP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07770" y="1090040"/>
            <a:ext cx="7844790" cy="1581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785" algn="just">
              <a:lnSpc>
                <a:spcPct val="100000"/>
              </a:lnSpc>
              <a:spcBef>
                <a:spcPts val="105"/>
              </a:spcBef>
            </a:pPr>
            <a:r>
              <a:rPr sz="1700" b="1" spc="-10" dirty="0">
                <a:solidFill>
                  <a:srgbClr val="C00000"/>
                </a:solidFill>
                <a:latin typeface="Calibri"/>
                <a:cs typeface="Calibri"/>
              </a:rPr>
              <a:t>Можно</a:t>
            </a:r>
            <a:r>
              <a:rPr sz="1700" b="1" spc="-5" dirty="0">
                <a:solidFill>
                  <a:srgbClr val="C00000"/>
                </a:solidFill>
                <a:latin typeface="Calibri"/>
                <a:cs typeface="Calibri"/>
              </a:rPr>
              <a:t> ли</a:t>
            </a:r>
            <a:r>
              <a:rPr sz="17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C00000"/>
                </a:solidFill>
                <a:latin typeface="Calibri"/>
                <a:cs typeface="Calibri"/>
              </a:rPr>
              <a:t>приводить</a:t>
            </a:r>
            <a:r>
              <a:rPr sz="17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7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C00000"/>
                </a:solidFill>
                <a:latin typeface="Calibri"/>
                <a:cs typeface="Calibri"/>
              </a:rPr>
              <a:t>качестве</a:t>
            </a:r>
            <a:r>
              <a:rPr sz="17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аргументов</a:t>
            </a:r>
            <a:r>
              <a:rPr sz="1700" b="1" spc="-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C00000"/>
                </a:solidFill>
                <a:latin typeface="Calibri"/>
                <a:cs typeface="Calibri"/>
              </a:rPr>
              <a:t>комиксы</a:t>
            </a:r>
            <a:r>
              <a:rPr sz="17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spc="10" dirty="0">
                <a:solidFill>
                  <a:srgbClr val="C00000"/>
                </a:solidFill>
                <a:latin typeface="Calibri"/>
                <a:cs typeface="Calibri"/>
              </a:rPr>
              <a:t>/манги?</a:t>
            </a:r>
            <a:endParaRPr sz="1700">
              <a:solidFill>
                <a:srgbClr val="C00000"/>
              </a:solidFill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700" b="1" dirty="0">
                <a:solidFill>
                  <a:srgbClr val="001F5F"/>
                </a:solidFill>
                <a:latin typeface="Calibri"/>
                <a:cs typeface="Calibri"/>
              </a:rPr>
              <a:t>Манга</a:t>
            </a:r>
            <a:r>
              <a:rPr sz="17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—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японский</a:t>
            </a:r>
            <a:r>
              <a:rPr sz="17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комикс,</a:t>
            </a:r>
            <a:r>
              <a:rPr sz="17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25" dirty="0">
                <a:solidFill>
                  <a:srgbClr val="001F5F"/>
                </a:solidFill>
                <a:latin typeface="Calibri"/>
                <a:cs typeface="Calibri"/>
              </a:rPr>
              <a:t>т.е.</a:t>
            </a:r>
            <a:r>
              <a:rPr sz="1700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рисованные</a:t>
            </a:r>
            <a:r>
              <a:rPr sz="1700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истории,</a:t>
            </a:r>
            <a:r>
              <a:rPr sz="1700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рассказы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в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картинках.</a:t>
            </a:r>
            <a:endParaRPr sz="17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700" b="1" spc="-10" dirty="0">
                <a:solidFill>
                  <a:srgbClr val="001F5F"/>
                </a:solidFill>
                <a:latin typeface="Calibri"/>
                <a:cs typeface="Calibri"/>
              </a:rPr>
              <a:t>Комикс</a:t>
            </a:r>
            <a:r>
              <a:rPr sz="17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—</a:t>
            </a:r>
            <a:r>
              <a:rPr sz="17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издание,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котором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история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рассказывается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 с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помощью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рисунков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 и 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сопровождающего их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текста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и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находится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на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стыке </a:t>
            </a:r>
            <a:r>
              <a:rPr sz="1700" b="1" dirty="0">
                <a:solidFill>
                  <a:srgbClr val="001F5F"/>
                </a:solidFill>
                <a:latin typeface="Calibri"/>
                <a:cs typeface="Calibri"/>
              </a:rPr>
              <a:t>литературы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и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изобразительного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искусства. </a:t>
            </a:r>
            <a:r>
              <a:rPr sz="1700" b="1" spc="-10" dirty="0">
                <a:solidFill>
                  <a:srgbClr val="001F5F"/>
                </a:solidFill>
                <a:latin typeface="Calibri"/>
                <a:cs typeface="Calibri"/>
              </a:rPr>
              <a:t>Комикс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—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общее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название для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всех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рассказов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в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картинках, </a:t>
            </a:r>
            <a:r>
              <a:rPr sz="1700" spc="-30" dirty="0">
                <a:solidFill>
                  <a:srgbClr val="001F5F"/>
                </a:solidFill>
                <a:latin typeface="Calibri"/>
                <a:cs typeface="Calibri"/>
              </a:rPr>
              <a:t>где 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сюжет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рассказывается</a:t>
            </a:r>
            <a:r>
              <a:rPr sz="17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001F5F"/>
                </a:solidFill>
                <a:latin typeface="Calibri"/>
                <a:cs typeface="Calibri"/>
              </a:rPr>
              <a:t>преимущественно</a:t>
            </a:r>
            <a:r>
              <a:rPr sz="17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7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помощью</a:t>
            </a:r>
            <a:r>
              <a:rPr sz="17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иллюстраций,</a:t>
            </a:r>
            <a:r>
              <a:rPr sz="1700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а не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текста.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79093" y="2876804"/>
            <a:ext cx="522732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М</a:t>
            </a:r>
            <a:r>
              <a:rPr sz="1700" b="1" spc="-30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700" b="1" spc="-5" dirty="0">
                <a:solidFill>
                  <a:srgbClr val="C00000"/>
                </a:solidFill>
                <a:latin typeface="Calibri"/>
                <a:cs typeface="Calibri"/>
              </a:rPr>
              <a:t>ж</a:t>
            </a:r>
            <a:r>
              <a:rPr sz="1700" b="1" spc="5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о </a:t>
            </a:r>
            <a:r>
              <a:rPr sz="1700" b="1" spc="-10" dirty="0">
                <a:solidFill>
                  <a:srgbClr val="C00000"/>
                </a:solidFill>
                <a:latin typeface="Calibri"/>
                <a:cs typeface="Calibri"/>
              </a:rPr>
              <a:t>л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и</a:t>
            </a:r>
            <a:r>
              <a:rPr sz="17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C00000"/>
                </a:solidFill>
                <a:latin typeface="Calibri"/>
                <a:cs typeface="Calibri"/>
              </a:rPr>
              <a:t>пр</a:t>
            </a:r>
            <a:r>
              <a:rPr sz="1700" b="1" spc="10" dirty="0">
                <a:solidFill>
                  <a:srgbClr val="C00000"/>
                </a:solidFill>
                <a:latin typeface="Calibri"/>
                <a:cs typeface="Calibri"/>
              </a:rPr>
              <a:t>и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700" b="1" spc="-55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700" b="1" spc="-10" dirty="0">
                <a:solidFill>
                  <a:srgbClr val="C00000"/>
                </a:solidFill>
                <a:latin typeface="Calibri"/>
                <a:cs typeface="Calibri"/>
              </a:rPr>
              <a:t>д</a:t>
            </a:r>
            <a:r>
              <a:rPr sz="1700" b="1" spc="10" dirty="0">
                <a:solidFill>
                  <a:srgbClr val="C00000"/>
                </a:solidFill>
                <a:latin typeface="Calibri"/>
                <a:cs typeface="Calibri"/>
              </a:rPr>
              <a:t>и</a:t>
            </a:r>
            <a:r>
              <a:rPr sz="1700" b="1" spc="5" dirty="0">
                <a:solidFill>
                  <a:srgbClr val="C00000"/>
                </a:solidFill>
                <a:latin typeface="Calibri"/>
                <a:cs typeface="Calibri"/>
              </a:rPr>
              <a:t>т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ь</a:t>
            </a:r>
            <a:r>
              <a:rPr sz="17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в </a:t>
            </a:r>
            <a:r>
              <a:rPr sz="1700" b="1" spc="-30" dirty="0">
                <a:solidFill>
                  <a:srgbClr val="C00000"/>
                </a:solidFill>
                <a:latin typeface="Calibri"/>
                <a:cs typeface="Calibri"/>
              </a:rPr>
              <a:t>к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а</a:t>
            </a:r>
            <a:r>
              <a:rPr sz="1700" b="1" spc="10" dirty="0">
                <a:solidFill>
                  <a:srgbClr val="C00000"/>
                </a:solidFill>
                <a:latin typeface="Calibri"/>
                <a:cs typeface="Calibri"/>
              </a:rPr>
              <a:t>ч</a:t>
            </a:r>
            <a:r>
              <a:rPr sz="1700" b="1" spc="5" dirty="0">
                <a:solidFill>
                  <a:srgbClr val="C00000"/>
                </a:solidFill>
                <a:latin typeface="Calibri"/>
                <a:cs typeface="Calibri"/>
              </a:rPr>
              <a:t>ест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ве</a:t>
            </a:r>
            <a:r>
              <a:rPr sz="17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аргу</a:t>
            </a:r>
            <a:r>
              <a:rPr sz="1700" b="1" spc="5" dirty="0">
                <a:solidFill>
                  <a:srgbClr val="C00000"/>
                </a:solidFill>
                <a:latin typeface="Calibri"/>
                <a:cs typeface="Calibri"/>
              </a:rPr>
              <a:t>мен</a:t>
            </a:r>
            <a:r>
              <a:rPr sz="1700" b="1" spc="-20" dirty="0">
                <a:solidFill>
                  <a:srgbClr val="C00000"/>
                </a:solidFill>
                <a:latin typeface="Calibri"/>
                <a:cs typeface="Calibri"/>
              </a:rPr>
              <a:t>т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ов</a:t>
            </a:r>
            <a:r>
              <a:rPr sz="1700" b="1" spc="-1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C00000"/>
                </a:solidFill>
                <a:latin typeface="Calibri"/>
                <a:cs typeface="Calibri"/>
              </a:rPr>
              <a:t>фа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700" b="1" spc="-5" dirty="0">
                <a:solidFill>
                  <a:srgbClr val="C00000"/>
                </a:solidFill>
                <a:latin typeface="Calibri"/>
                <a:cs typeface="Calibri"/>
              </a:rPr>
              <a:t>ф</a:t>
            </a:r>
            <a:r>
              <a:rPr sz="1700" b="1" spc="5" dirty="0">
                <a:solidFill>
                  <a:srgbClr val="C00000"/>
                </a:solidFill>
                <a:latin typeface="Calibri"/>
                <a:cs typeface="Calibri"/>
              </a:rPr>
              <a:t>и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к</a:t>
            </a:r>
            <a:r>
              <a:rPr sz="1700" b="1" spc="15" dirty="0">
                <a:solidFill>
                  <a:srgbClr val="C00000"/>
                </a:solidFill>
                <a:latin typeface="Calibri"/>
                <a:cs typeface="Calibri"/>
              </a:rPr>
              <a:t>и</a:t>
            </a:r>
            <a:r>
              <a:rPr sz="1700" b="1" dirty="0">
                <a:solidFill>
                  <a:srgbClr val="C00000"/>
                </a:solidFill>
                <a:latin typeface="Calibri"/>
                <a:cs typeface="Calibri"/>
              </a:rPr>
              <a:t>?</a:t>
            </a:r>
            <a:endParaRPr sz="1700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79093" y="3135883"/>
            <a:ext cx="7700009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60755" algn="l"/>
                <a:tab pos="1351280" algn="l"/>
                <a:tab pos="1805305" algn="l"/>
                <a:tab pos="2451735" algn="l"/>
                <a:tab pos="2927350" algn="l"/>
                <a:tab pos="3677285" algn="l"/>
                <a:tab pos="4067810" algn="l"/>
                <a:tab pos="4909185" algn="l"/>
                <a:tab pos="6384925" algn="l"/>
              </a:tabLst>
            </a:pPr>
            <a:r>
              <a:rPr sz="1700" b="1" spc="-10" dirty="0">
                <a:solidFill>
                  <a:srgbClr val="001F5F"/>
                </a:solidFill>
                <a:latin typeface="Calibri"/>
                <a:cs typeface="Calibri"/>
              </a:rPr>
              <a:t>Ф</a:t>
            </a:r>
            <a:r>
              <a:rPr sz="1700" b="1" spc="-1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1700" b="1" spc="10" dirty="0">
                <a:solidFill>
                  <a:srgbClr val="001F5F"/>
                </a:solidFill>
                <a:latin typeface="Calibri"/>
                <a:cs typeface="Calibri"/>
              </a:rPr>
              <a:t>́</a:t>
            </a:r>
            <a:r>
              <a:rPr sz="1700" b="1" spc="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700" b="1" dirty="0">
                <a:solidFill>
                  <a:srgbClr val="001F5F"/>
                </a:solidFill>
                <a:latin typeface="Calibri"/>
                <a:cs typeface="Calibri"/>
              </a:rPr>
              <a:t>ф</a:t>
            </a:r>
            <a:r>
              <a:rPr sz="1700" b="1" spc="-6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700" b="1" spc="45" dirty="0">
                <a:solidFill>
                  <a:srgbClr val="001F5F"/>
                </a:solidFill>
                <a:latin typeface="Calibri"/>
                <a:cs typeface="Calibri"/>
              </a:rPr>
              <a:t>́</a:t>
            </a:r>
            <a:r>
              <a:rPr sz="1700" b="1" dirty="0">
                <a:solidFill>
                  <a:srgbClr val="001F5F"/>
                </a:solidFill>
                <a:latin typeface="Calibri"/>
                <a:cs typeface="Calibri"/>
              </a:rPr>
              <a:t>к	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—	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(</a:t>
            </a:r>
            <a:r>
              <a:rPr sz="1700" spc="-3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т	ан</a:t>
            </a:r>
            <a:r>
              <a:rPr sz="1700" spc="-55" dirty="0">
                <a:solidFill>
                  <a:srgbClr val="001F5F"/>
                </a:solidFill>
                <a:latin typeface="Calibri"/>
                <a:cs typeface="Calibri"/>
              </a:rPr>
              <a:t>г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.	</a:t>
            </a:r>
            <a:r>
              <a:rPr sz="1700" spc="-20" dirty="0">
                <a:solidFill>
                  <a:srgbClr val="001F5F"/>
                </a:solidFill>
                <a:latin typeface="Calibri"/>
                <a:cs typeface="Calibri"/>
              </a:rPr>
              <a:t>f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an	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f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cti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n	—	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«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r>
              <a:rPr sz="1700" spc="1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за	</a:t>
            </a:r>
            <a:r>
              <a:rPr sz="1700" spc="20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кл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700" spc="15" dirty="0">
                <a:solidFill>
                  <a:srgbClr val="001F5F"/>
                </a:solidFill>
                <a:latin typeface="Calibri"/>
                <a:cs typeface="Calibri"/>
              </a:rPr>
              <a:t>»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)	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ю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700" spc="-40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700" spc="-3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ь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700" spc="-25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700" spc="1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79093" y="3394659"/>
            <a:ext cx="7773670" cy="14164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6200" algn="just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произведение, созданное поклонником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книги </a:t>
            </a:r>
            <a:r>
              <a:rPr sz="1700" spc="15" dirty="0">
                <a:solidFill>
                  <a:srgbClr val="001F5F"/>
                </a:solidFill>
                <a:latin typeface="Calibri"/>
                <a:cs typeface="Calibri"/>
              </a:rPr>
              <a:t>по </a:t>
            </a:r>
            <a:r>
              <a:rPr sz="1700" spc="10" dirty="0">
                <a:solidFill>
                  <a:srgbClr val="001F5F"/>
                </a:solidFill>
                <a:latin typeface="Calibri"/>
                <a:cs typeface="Calibri"/>
              </a:rPr>
              <a:t>ее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мотивам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с участием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главных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 или второстепенных действующих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лиц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и с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использованием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фабулы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или </a:t>
            </a:r>
            <a:r>
              <a:rPr sz="1700" spc="-20" dirty="0">
                <a:solidFill>
                  <a:srgbClr val="001F5F"/>
                </a:solidFill>
                <a:latin typeface="Calibri"/>
                <a:cs typeface="Calibri"/>
              </a:rPr>
              <a:t>отдельных 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эпизодов</a:t>
            </a:r>
            <a:r>
              <a:rPr sz="17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произведения.</a:t>
            </a:r>
            <a:endParaRPr sz="1700">
              <a:latin typeface="Calibri"/>
              <a:cs typeface="Calibri"/>
            </a:endParaRPr>
          </a:p>
          <a:p>
            <a:pPr marL="83820" marR="5080" algn="just">
              <a:lnSpc>
                <a:spcPct val="100000"/>
              </a:lnSpc>
              <a:spcBef>
                <a:spcPts val="489"/>
              </a:spcBef>
            </a:pP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Это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не</a:t>
            </a:r>
            <a:r>
              <a:rPr sz="18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литературные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жанры,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а</a:t>
            </a:r>
            <a:r>
              <a:rPr sz="18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окололитературное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творчество,</a:t>
            </a:r>
            <a:r>
              <a:rPr sz="18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поэтому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 приводить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C00000"/>
                </a:solidFill>
                <a:latin typeface="Calibri"/>
                <a:cs typeface="Calibri"/>
              </a:rPr>
              <a:t>эти</a:t>
            </a:r>
            <a:r>
              <a:rPr sz="1800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произведения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 в</a:t>
            </a:r>
            <a:r>
              <a:rPr sz="18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alibri"/>
                <a:cs typeface="Calibri"/>
              </a:rPr>
              <a:t>качестве</a:t>
            </a:r>
            <a:r>
              <a:rPr sz="18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spc="-5">
                <a:solidFill>
                  <a:srgbClr val="C00000"/>
                </a:solidFill>
                <a:latin typeface="Calibri"/>
                <a:cs typeface="Calibri"/>
              </a:rPr>
              <a:t>аргументов</a:t>
            </a:r>
            <a:r>
              <a:rPr sz="180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smtClean="0">
                <a:solidFill>
                  <a:srgbClr val="C00000"/>
                </a:solidFill>
                <a:latin typeface="Calibri"/>
                <a:cs typeface="Calibri"/>
              </a:rPr>
              <a:t>нельзя</a:t>
            </a:r>
            <a:endParaRPr sz="1800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50721" y="5306695"/>
            <a:ext cx="6940550" cy="51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5302885" algn="l"/>
                <a:tab pos="5632450" algn="l"/>
              </a:tabLst>
            </a:pP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Если</a:t>
            </a:r>
            <a:r>
              <a:rPr sz="16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один</a:t>
            </a:r>
            <a:r>
              <a:rPr sz="16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из</a:t>
            </a:r>
            <a:r>
              <a:rPr sz="16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двух</a:t>
            </a: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аргументов</a:t>
            </a:r>
            <a:r>
              <a:rPr sz="16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признан</a:t>
            </a:r>
            <a:r>
              <a:rPr sz="16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несостоятельным,	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а	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второй</a:t>
            </a:r>
            <a:r>
              <a:rPr sz="16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удачно </a:t>
            </a:r>
            <a:r>
              <a:rPr sz="1600" b="1" spc="-3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аргументирует</a:t>
            </a:r>
            <a:r>
              <a:rPr sz="1600" b="1" spc="-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тезис</a:t>
            </a:r>
            <a:r>
              <a:rPr sz="16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сочинения,</a:t>
            </a:r>
            <a:r>
              <a:rPr sz="16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то…</a:t>
            </a:r>
            <a:endParaRPr sz="1600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50721" y="5794654"/>
            <a:ext cx="7776209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5"/>
              </a:spcBef>
              <a:buAutoNum type="arabicParenR"/>
              <a:tabLst>
                <a:tab pos="356870" algn="l"/>
                <a:tab pos="357505" algn="l"/>
                <a:tab pos="1100455" algn="l"/>
                <a:tab pos="2335530" algn="l"/>
                <a:tab pos="3585845" algn="l"/>
                <a:tab pos="4494530" algn="l"/>
                <a:tab pos="4857115" algn="l"/>
                <a:tab pos="6601459" algn="l"/>
              </a:tabLst>
            </a:pP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работа	заслуживает	</a:t>
            </a: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выставления	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«зачета»	</a:t>
            </a:r>
            <a:r>
              <a:rPr sz="1600" spc="15" dirty="0">
                <a:solidFill>
                  <a:srgbClr val="001F5F"/>
                </a:solidFill>
                <a:latin typeface="Calibri"/>
                <a:cs typeface="Calibri"/>
              </a:rPr>
              <a:t>по</a:t>
            </a:r>
            <a:r>
              <a:rPr sz="1600" spc="15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1600" smtClean="0">
                <a:solidFill>
                  <a:srgbClr val="001F5F"/>
                </a:solidFill>
                <a:latin typeface="Calibri"/>
                <a:cs typeface="Calibri"/>
              </a:rPr>
              <a:t>К2</a:t>
            </a:r>
            <a:r>
              <a:rPr lang="ru-RU" sz="1600" dirty="0" smtClean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mtClean="0">
                <a:solidFill>
                  <a:srgbClr val="001F5F"/>
                </a:solidFill>
                <a:latin typeface="Calibri"/>
                <a:cs typeface="Calibri"/>
              </a:rPr>
              <a:t>«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Аргументация.	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Привлечение</a:t>
            </a:r>
            <a:endParaRPr sz="16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литературного</a:t>
            </a:r>
            <a:r>
              <a:rPr sz="16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материала»;</a:t>
            </a:r>
            <a:endParaRPr sz="16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5"/>
              </a:spcBef>
              <a:buAutoNum type="arabicParenR" startAt="2"/>
              <a:tabLst>
                <a:tab pos="356870" algn="l"/>
                <a:tab pos="357505" algn="l"/>
              </a:tabLst>
            </a:pP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количество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слов из </a:t>
            </a: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неудачного 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аргумента не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вычитается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из </a:t>
            </a: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общего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количества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 слов </a:t>
            </a:r>
            <a:r>
              <a:rPr sz="1600" spc="-3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сочинения.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6615" y="5358384"/>
            <a:ext cx="439420" cy="35052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128905">
              <a:lnSpc>
                <a:spcPts val="2760"/>
              </a:lnSpc>
            </a:pP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916276"/>
          </a:xfrm>
          <a:prstGeom prst="rect">
            <a:avLst/>
          </a:prstGeom>
        </p:spPr>
        <p:txBody>
          <a:bodyPr vert="horz" wrap="square" lIns="0" tIns="247015" rIns="0" bIns="0" rtlCol="0">
            <a:spAutoFit/>
          </a:bodyPr>
          <a:lstStyle/>
          <a:p>
            <a:pPr marL="1163320" marR="2110105" algn="l">
              <a:lnSpc>
                <a:spcPts val="2590"/>
              </a:lnSpc>
              <a:spcBef>
                <a:spcPts val="1945"/>
              </a:spcBef>
              <a:tabLst>
                <a:tab pos="3573145" algn="l"/>
                <a:tab pos="5170170" algn="l"/>
              </a:tabLst>
            </a:pPr>
            <a:r>
              <a:rPr b="0" spc="15" smtClean="0">
                <a:latin typeface="Calibri Light"/>
                <a:cs typeface="Calibri Light"/>
              </a:rPr>
              <a:t>К</a:t>
            </a:r>
            <a:r>
              <a:rPr b="0" smtClean="0">
                <a:latin typeface="Calibri Light"/>
                <a:cs typeface="Calibri Light"/>
              </a:rPr>
              <a:t>Р</a:t>
            </a:r>
            <a:r>
              <a:rPr b="0" spc="-10" smtClean="0">
                <a:latin typeface="Calibri Light"/>
                <a:cs typeface="Calibri Light"/>
              </a:rPr>
              <a:t>И</a:t>
            </a:r>
            <a:r>
              <a:rPr b="0" spc="-35" smtClean="0">
                <a:latin typeface="Calibri Light"/>
                <a:cs typeface="Calibri Light"/>
              </a:rPr>
              <a:t>Т</a:t>
            </a:r>
            <a:r>
              <a:rPr b="0" spc="-25" smtClean="0">
                <a:latin typeface="Calibri Light"/>
                <a:cs typeface="Calibri Light"/>
              </a:rPr>
              <a:t>Е</a:t>
            </a:r>
            <a:r>
              <a:rPr b="0" spc="-20" smtClean="0">
                <a:latin typeface="Calibri Light"/>
                <a:cs typeface="Calibri Light"/>
              </a:rPr>
              <a:t>Р</a:t>
            </a:r>
            <a:r>
              <a:rPr b="0" spc="-40" smtClean="0">
                <a:latin typeface="Calibri Light"/>
                <a:cs typeface="Calibri Light"/>
              </a:rPr>
              <a:t>И</a:t>
            </a:r>
            <a:r>
              <a:rPr b="0" smtClean="0">
                <a:latin typeface="Calibri Light"/>
                <a:cs typeface="Calibri Light"/>
              </a:rPr>
              <a:t>Й</a:t>
            </a:r>
            <a:r>
              <a:rPr lang="ru-RU" b="0" spc="-105" dirty="0" smtClean="0">
                <a:latin typeface="Calibri Light"/>
                <a:cs typeface="Calibri Light"/>
              </a:rPr>
              <a:t> 2. </a:t>
            </a:r>
            <a:r>
              <a:rPr b="0" spc="10" smtClean="0">
                <a:latin typeface="Calibri Light"/>
                <a:cs typeface="Calibri Light"/>
              </a:rPr>
              <a:t>А</a:t>
            </a:r>
            <a:r>
              <a:rPr b="0" smtClean="0">
                <a:latin typeface="Calibri Light"/>
                <a:cs typeface="Calibri Light"/>
              </a:rPr>
              <a:t>Р</a:t>
            </a:r>
            <a:r>
              <a:rPr b="0" spc="-15" smtClean="0">
                <a:latin typeface="Calibri Light"/>
                <a:cs typeface="Calibri Light"/>
              </a:rPr>
              <a:t>Г</a:t>
            </a:r>
            <a:r>
              <a:rPr b="0" spc="-40" smtClean="0">
                <a:latin typeface="Calibri Light"/>
                <a:cs typeface="Calibri Light"/>
              </a:rPr>
              <a:t>УМ</a:t>
            </a:r>
            <a:r>
              <a:rPr b="0" spc="-25" smtClean="0">
                <a:latin typeface="Calibri Light"/>
                <a:cs typeface="Calibri Light"/>
              </a:rPr>
              <a:t>ЕН</a:t>
            </a:r>
            <a:r>
              <a:rPr b="0" spc="-10" smtClean="0">
                <a:latin typeface="Calibri Light"/>
                <a:cs typeface="Calibri Light"/>
              </a:rPr>
              <a:t>Т</a:t>
            </a:r>
            <a:r>
              <a:rPr b="0" spc="-35" smtClean="0">
                <a:latin typeface="Calibri Light"/>
                <a:cs typeface="Calibri Light"/>
              </a:rPr>
              <a:t>А</a:t>
            </a:r>
            <a:r>
              <a:rPr b="0" spc="-25" smtClean="0">
                <a:latin typeface="Calibri Light"/>
                <a:cs typeface="Calibri Light"/>
              </a:rPr>
              <a:t>Ц</a:t>
            </a:r>
            <a:r>
              <a:rPr b="0" spc="-40" smtClean="0">
                <a:latin typeface="Calibri Light"/>
                <a:cs typeface="Calibri Light"/>
              </a:rPr>
              <a:t>И</a:t>
            </a:r>
            <a:r>
              <a:rPr b="0" spc="-15" smtClean="0">
                <a:latin typeface="Calibri Light"/>
                <a:cs typeface="Calibri Light"/>
              </a:rPr>
              <a:t>Я</a:t>
            </a:r>
            <a:r>
              <a:rPr b="0" smtClean="0">
                <a:latin typeface="Calibri Light"/>
                <a:cs typeface="Calibri Light"/>
              </a:rPr>
              <a:t>.</a:t>
            </a:r>
            <a:r>
              <a:rPr lang="ru-RU" b="0" smtClean="0">
                <a:latin typeface="Calibri Light"/>
                <a:cs typeface="Calibri Light"/>
              </a:rPr>
              <a:t> </a:t>
            </a:r>
            <a:r>
              <a:rPr b="0" smtClean="0">
                <a:latin typeface="Calibri Light"/>
                <a:cs typeface="Calibri Light"/>
              </a:rPr>
              <a:t>ПР</a:t>
            </a:r>
            <a:r>
              <a:rPr b="0" spc="-10" smtClean="0">
                <a:latin typeface="Calibri Light"/>
                <a:cs typeface="Calibri Light"/>
              </a:rPr>
              <a:t>И</a:t>
            </a:r>
            <a:r>
              <a:rPr b="0" spc="-40" smtClean="0">
                <a:latin typeface="Calibri Light"/>
                <a:cs typeface="Calibri Light"/>
              </a:rPr>
              <a:t>В</a:t>
            </a:r>
            <a:r>
              <a:rPr b="0" spc="-30" smtClean="0">
                <a:latin typeface="Calibri Light"/>
                <a:cs typeface="Calibri Light"/>
              </a:rPr>
              <a:t>Л</a:t>
            </a:r>
            <a:r>
              <a:rPr b="0" spc="-25" smtClean="0">
                <a:latin typeface="Calibri Light"/>
                <a:cs typeface="Calibri Light"/>
              </a:rPr>
              <a:t>Е</a:t>
            </a:r>
            <a:r>
              <a:rPr b="0" spc="-20" smtClean="0">
                <a:latin typeface="Calibri Light"/>
                <a:cs typeface="Calibri Light"/>
              </a:rPr>
              <a:t>Ч</a:t>
            </a:r>
            <a:r>
              <a:rPr lang="ru-RU" b="0" spc="-25" dirty="0" smtClean="0">
                <a:latin typeface="Calibri Light"/>
                <a:cs typeface="Calibri Light"/>
              </a:rPr>
              <a:t>ЕНИЕ </a:t>
            </a:r>
            <a:r>
              <a:rPr b="0" smtClean="0">
                <a:latin typeface="Calibri Light"/>
                <a:cs typeface="Calibri Light"/>
              </a:rPr>
              <a:t> </a:t>
            </a:r>
            <a:r>
              <a:rPr sz="2400" b="0" spc="-20" dirty="0">
                <a:latin typeface="Calibri Light"/>
                <a:cs typeface="Calibri Light"/>
              </a:rPr>
              <a:t>ЛИТЕРАТУРНОГО	МАТЕРИАЛА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99360" y="5071871"/>
            <a:ext cx="6288405" cy="73660"/>
          </a:xfrm>
          <a:custGeom>
            <a:avLst/>
            <a:gdLst/>
            <a:ahLst/>
            <a:cxnLst/>
            <a:rect l="l" t="t" r="r" b="b"/>
            <a:pathLst>
              <a:path w="6288405" h="73660">
                <a:moveTo>
                  <a:pt x="6288024" y="0"/>
                </a:moveTo>
                <a:lnTo>
                  <a:pt x="0" y="0"/>
                </a:lnTo>
                <a:lnTo>
                  <a:pt x="0" y="73151"/>
                </a:lnTo>
                <a:lnTo>
                  <a:pt x="6288024" y="73151"/>
                </a:lnTo>
                <a:lnTo>
                  <a:pt x="6288024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106679" y="5285230"/>
            <a:ext cx="2109470" cy="1478280"/>
            <a:chOff x="106679" y="5285230"/>
            <a:chExt cx="2109470" cy="1478280"/>
          </a:xfrm>
        </p:grpSpPr>
        <p:sp>
          <p:nvSpPr>
            <p:cNvPr id="11" name="object 11"/>
            <p:cNvSpPr/>
            <p:nvPr/>
          </p:nvSpPr>
          <p:spPr>
            <a:xfrm>
              <a:off x="106679" y="5285230"/>
              <a:ext cx="2109470" cy="1478280"/>
            </a:xfrm>
            <a:custGeom>
              <a:avLst/>
              <a:gdLst/>
              <a:ahLst/>
              <a:cxnLst/>
              <a:rect l="l" t="t" r="r" b="b"/>
              <a:pathLst>
                <a:path w="2109470" h="1478279">
                  <a:moveTo>
                    <a:pt x="2109216" y="0"/>
                  </a:moveTo>
                  <a:lnTo>
                    <a:pt x="0" y="0"/>
                  </a:lnTo>
                  <a:lnTo>
                    <a:pt x="0" y="1478280"/>
                  </a:lnTo>
                  <a:lnTo>
                    <a:pt x="2109216" y="1478280"/>
                  </a:lnTo>
                  <a:lnTo>
                    <a:pt x="210921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1365" y="5483098"/>
              <a:ext cx="1230630" cy="1078865"/>
            </a:xfrm>
            <a:custGeom>
              <a:avLst/>
              <a:gdLst/>
              <a:ahLst/>
              <a:cxnLst/>
              <a:rect l="l" t="t" r="r" b="b"/>
              <a:pathLst>
                <a:path w="1230630" h="1078865">
                  <a:moveTo>
                    <a:pt x="722172" y="0"/>
                  </a:moveTo>
                  <a:lnTo>
                    <a:pt x="103987" y="203517"/>
                  </a:lnTo>
                  <a:lnTo>
                    <a:pt x="69532" y="231820"/>
                  </a:lnTo>
                  <a:lnTo>
                    <a:pt x="51457" y="272203"/>
                  </a:lnTo>
                  <a:lnTo>
                    <a:pt x="44483" y="318947"/>
                  </a:lnTo>
                  <a:lnTo>
                    <a:pt x="43332" y="366331"/>
                  </a:lnTo>
                  <a:lnTo>
                    <a:pt x="43850" y="381571"/>
                  </a:lnTo>
                  <a:lnTo>
                    <a:pt x="45316" y="396686"/>
                  </a:lnTo>
                  <a:lnTo>
                    <a:pt x="47597" y="411546"/>
                  </a:lnTo>
                  <a:lnTo>
                    <a:pt x="50558" y="426021"/>
                  </a:lnTo>
                  <a:lnTo>
                    <a:pt x="21940" y="455005"/>
                  </a:lnTo>
                  <a:lnTo>
                    <a:pt x="6862" y="494033"/>
                  </a:lnTo>
                  <a:lnTo>
                    <a:pt x="993" y="538399"/>
                  </a:lnTo>
                  <a:lnTo>
                    <a:pt x="0" y="583399"/>
                  </a:lnTo>
                  <a:lnTo>
                    <a:pt x="2302" y="618066"/>
                  </a:lnTo>
                  <a:lnTo>
                    <a:pt x="9750" y="650057"/>
                  </a:lnTo>
                  <a:lnTo>
                    <a:pt x="23156" y="678231"/>
                  </a:lnTo>
                  <a:lnTo>
                    <a:pt x="43332" y="701446"/>
                  </a:lnTo>
                  <a:lnTo>
                    <a:pt x="39831" y="719760"/>
                  </a:lnTo>
                  <a:lnTo>
                    <a:pt x="39174" y="740109"/>
                  </a:lnTo>
                  <a:lnTo>
                    <a:pt x="39873" y="762495"/>
                  </a:lnTo>
                  <a:lnTo>
                    <a:pt x="40436" y="786917"/>
                  </a:lnTo>
                  <a:lnTo>
                    <a:pt x="44048" y="831199"/>
                  </a:lnTo>
                  <a:lnTo>
                    <a:pt x="56326" y="870523"/>
                  </a:lnTo>
                  <a:lnTo>
                    <a:pt x="79436" y="901962"/>
                  </a:lnTo>
                  <a:lnTo>
                    <a:pt x="115544" y="922591"/>
                  </a:lnTo>
                  <a:lnTo>
                    <a:pt x="517067" y="1078611"/>
                  </a:lnTo>
                  <a:lnTo>
                    <a:pt x="743510" y="990422"/>
                  </a:lnTo>
                  <a:lnTo>
                    <a:pt x="519963" y="990422"/>
                  </a:lnTo>
                  <a:lnTo>
                    <a:pt x="116992" y="841184"/>
                  </a:lnTo>
                  <a:lnTo>
                    <a:pt x="116992" y="735355"/>
                  </a:lnTo>
                  <a:lnTo>
                    <a:pt x="340794" y="735355"/>
                  </a:lnTo>
                  <a:lnTo>
                    <a:pt x="77990" y="637679"/>
                  </a:lnTo>
                  <a:lnTo>
                    <a:pt x="77990" y="515569"/>
                  </a:lnTo>
                  <a:lnTo>
                    <a:pt x="376840" y="515569"/>
                  </a:lnTo>
                  <a:lnTo>
                    <a:pt x="121323" y="420598"/>
                  </a:lnTo>
                  <a:lnTo>
                    <a:pt x="121323" y="298488"/>
                  </a:lnTo>
                  <a:lnTo>
                    <a:pt x="912978" y="298488"/>
                  </a:lnTo>
                  <a:lnTo>
                    <a:pt x="1099083" y="227939"/>
                  </a:lnTo>
                  <a:lnTo>
                    <a:pt x="1155471" y="227939"/>
                  </a:lnTo>
                  <a:lnTo>
                    <a:pt x="1155471" y="206235"/>
                  </a:lnTo>
                  <a:lnTo>
                    <a:pt x="1230528" y="176390"/>
                  </a:lnTo>
                  <a:lnTo>
                    <a:pt x="722172" y="0"/>
                  </a:lnTo>
                  <a:close/>
                </a:path>
                <a:path w="1230630" h="1078865">
                  <a:moveTo>
                    <a:pt x="1152550" y="643102"/>
                  </a:moveTo>
                  <a:lnTo>
                    <a:pt x="1097686" y="643102"/>
                  </a:lnTo>
                  <a:lnTo>
                    <a:pt x="1096289" y="766559"/>
                  </a:lnTo>
                  <a:lnTo>
                    <a:pt x="519963" y="990422"/>
                  </a:lnTo>
                  <a:lnTo>
                    <a:pt x="743510" y="990422"/>
                  </a:lnTo>
                  <a:lnTo>
                    <a:pt x="1227734" y="801839"/>
                  </a:lnTo>
                  <a:lnTo>
                    <a:pt x="1152550" y="776058"/>
                  </a:lnTo>
                  <a:lnTo>
                    <a:pt x="1152550" y="643102"/>
                  </a:lnTo>
                  <a:close/>
                </a:path>
                <a:path w="1230630" h="1078865">
                  <a:moveTo>
                    <a:pt x="340794" y="735355"/>
                  </a:moveTo>
                  <a:lnTo>
                    <a:pt x="116992" y="735355"/>
                  </a:lnTo>
                  <a:lnTo>
                    <a:pt x="476631" y="873747"/>
                  </a:lnTo>
                  <a:lnTo>
                    <a:pt x="710437" y="786917"/>
                  </a:lnTo>
                  <a:lnTo>
                    <a:pt x="479526" y="786917"/>
                  </a:lnTo>
                  <a:lnTo>
                    <a:pt x="340794" y="735355"/>
                  </a:lnTo>
                  <a:close/>
                </a:path>
                <a:path w="1230630" h="1078865">
                  <a:moveTo>
                    <a:pt x="1112164" y="447738"/>
                  </a:moveTo>
                  <a:lnTo>
                    <a:pt x="1057300" y="447738"/>
                  </a:lnTo>
                  <a:lnTo>
                    <a:pt x="1057300" y="563054"/>
                  </a:lnTo>
                  <a:lnTo>
                    <a:pt x="1055776" y="563054"/>
                  </a:lnTo>
                  <a:lnTo>
                    <a:pt x="479526" y="786917"/>
                  </a:lnTo>
                  <a:lnTo>
                    <a:pt x="710437" y="786917"/>
                  </a:lnTo>
                  <a:lnTo>
                    <a:pt x="1097686" y="643102"/>
                  </a:lnTo>
                  <a:lnTo>
                    <a:pt x="1152550" y="643102"/>
                  </a:lnTo>
                  <a:lnTo>
                    <a:pt x="1152550" y="626821"/>
                  </a:lnTo>
                  <a:lnTo>
                    <a:pt x="1227734" y="596976"/>
                  </a:lnTo>
                  <a:lnTo>
                    <a:pt x="1112164" y="556272"/>
                  </a:lnTo>
                  <a:lnTo>
                    <a:pt x="1112164" y="447738"/>
                  </a:lnTo>
                  <a:close/>
                </a:path>
                <a:path w="1230630" h="1078865">
                  <a:moveTo>
                    <a:pt x="376840" y="515569"/>
                  </a:moveTo>
                  <a:lnTo>
                    <a:pt x="77990" y="515569"/>
                  </a:lnTo>
                  <a:lnTo>
                    <a:pt x="491070" y="670242"/>
                  </a:lnTo>
                  <a:lnTo>
                    <a:pt x="746585" y="569836"/>
                  </a:lnTo>
                  <a:lnTo>
                    <a:pt x="522846" y="569836"/>
                  </a:lnTo>
                  <a:lnTo>
                    <a:pt x="376840" y="515569"/>
                  </a:lnTo>
                  <a:close/>
                </a:path>
                <a:path w="1230630" h="1078865">
                  <a:moveTo>
                    <a:pt x="1155471" y="227939"/>
                  </a:moveTo>
                  <a:lnTo>
                    <a:pt x="1099083" y="227939"/>
                  </a:lnTo>
                  <a:lnTo>
                    <a:pt x="1099083" y="344614"/>
                  </a:lnTo>
                  <a:lnTo>
                    <a:pt x="522846" y="569836"/>
                  </a:lnTo>
                  <a:lnTo>
                    <a:pt x="746585" y="569836"/>
                  </a:lnTo>
                  <a:lnTo>
                    <a:pt x="1057300" y="447738"/>
                  </a:lnTo>
                  <a:lnTo>
                    <a:pt x="1112164" y="447738"/>
                  </a:lnTo>
                  <a:lnTo>
                    <a:pt x="1112164" y="426021"/>
                  </a:lnTo>
                  <a:lnTo>
                    <a:pt x="1230528" y="379895"/>
                  </a:lnTo>
                  <a:lnTo>
                    <a:pt x="1155471" y="354114"/>
                  </a:lnTo>
                  <a:lnTo>
                    <a:pt x="1155471" y="227939"/>
                  </a:lnTo>
                  <a:close/>
                </a:path>
                <a:path w="1230630" h="1078865">
                  <a:moveTo>
                    <a:pt x="912978" y="298488"/>
                  </a:moveTo>
                  <a:lnTo>
                    <a:pt x="121323" y="298488"/>
                  </a:lnTo>
                  <a:lnTo>
                    <a:pt x="522846" y="446379"/>
                  </a:lnTo>
                  <a:lnTo>
                    <a:pt x="912978" y="298488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24839" y="5532120"/>
              <a:ext cx="914400" cy="320040"/>
            </a:xfrm>
            <a:custGeom>
              <a:avLst/>
              <a:gdLst/>
              <a:ahLst/>
              <a:cxnLst/>
              <a:rect l="l" t="t" r="r" b="b"/>
              <a:pathLst>
                <a:path w="914400" h="320039">
                  <a:moveTo>
                    <a:pt x="550341" y="0"/>
                  </a:moveTo>
                  <a:lnTo>
                    <a:pt x="0" y="193420"/>
                  </a:lnTo>
                  <a:lnTo>
                    <a:pt x="356704" y="320039"/>
                  </a:lnTo>
                  <a:lnTo>
                    <a:pt x="914400" y="126618"/>
                  </a:lnTo>
                  <a:lnTo>
                    <a:pt x="550341" y="0"/>
                  </a:lnTo>
                  <a:close/>
                </a:path>
              </a:pathLst>
            </a:custGeom>
            <a:solidFill>
              <a:srgbClr val="344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4879" y="5708904"/>
              <a:ext cx="624840" cy="783590"/>
            </a:xfrm>
            <a:custGeom>
              <a:avLst/>
              <a:gdLst/>
              <a:ahLst/>
              <a:cxnLst/>
              <a:rect l="l" t="t" r="r" b="b"/>
              <a:pathLst>
                <a:path w="624840" h="783589">
                  <a:moveTo>
                    <a:pt x="576046" y="249021"/>
                  </a:moveTo>
                  <a:lnTo>
                    <a:pt x="575818" y="219456"/>
                  </a:lnTo>
                  <a:lnTo>
                    <a:pt x="0" y="441185"/>
                  </a:lnTo>
                  <a:lnTo>
                    <a:pt x="1981" y="566928"/>
                  </a:lnTo>
                  <a:lnTo>
                    <a:pt x="575818" y="337680"/>
                  </a:lnTo>
                  <a:lnTo>
                    <a:pt x="575652" y="308127"/>
                  </a:lnTo>
                  <a:lnTo>
                    <a:pt x="576046" y="249021"/>
                  </a:lnTo>
                  <a:close/>
                </a:path>
                <a:path w="624840" h="783589">
                  <a:moveTo>
                    <a:pt x="621766" y="29298"/>
                  </a:moveTo>
                  <a:lnTo>
                    <a:pt x="621538" y="0"/>
                  </a:lnTo>
                  <a:lnTo>
                    <a:pt x="42672" y="219786"/>
                  </a:lnTo>
                  <a:lnTo>
                    <a:pt x="44665" y="344424"/>
                  </a:lnTo>
                  <a:lnTo>
                    <a:pt x="621538" y="117195"/>
                  </a:lnTo>
                  <a:lnTo>
                    <a:pt x="621372" y="87896"/>
                  </a:lnTo>
                  <a:lnTo>
                    <a:pt x="621766" y="29298"/>
                  </a:lnTo>
                  <a:close/>
                </a:path>
                <a:path w="624840" h="783589">
                  <a:moveTo>
                    <a:pt x="624840" y="534238"/>
                  </a:moveTo>
                  <a:lnTo>
                    <a:pt x="622808" y="414528"/>
                  </a:lnTo>
                  <a:lnTo>
                    <a:pt x="0" y="644893"/>
                  </a:lnTo>
                  <a:lnTo>
                    <a:pt x="800" y="678281"/>
                  </a:lnTo>
                  <a:lnTo>
                    <a:pt x="3162" y="749960"/>
                  </a:lnTo>
                  <a:lnTo>
                    <a:pt x="3987" y="783336"/>
                  </a:lnTo>
                  <a:lnTo>
                    <a:pt x="624840" y="534238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73024" y="6205728"/>
              <a:ext cx="381000" cy="289560"/>
            </a:xfrm>
            <a:custGeom>
              <a:avLst/>
              <a:gdLst/>
              <a:ahLst/>
              <a:cxnLst/>
              <a:rect l="l" t="t" r="r" b="b"/>
              <a:pathLst>
                <a:path w="381000" h="289560">
                  <a:moveTo>
                    <a:pt x="0" y="0"/>
                  </a:moveTo>
                  <a:lnTo>
                    <a:pt x="3987" y="118503"/>
                  </a:lnTo>
                  <a:lnTo>
                    <a:pt x="381000" y="289560"/>
                  </a:lnTo>
                  <a:lnTo>
                    <a:pt x="371043" y="1524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55524" y="1804238"/>
            <a:ext cx="235458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97330" algn="l"/>
              </a:tabLst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1.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-3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ум</a:t>
            </a:r>
            <a:r>
              <a:rPr sz="2000" b="1" spc="2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ни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ро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52725" y="1804238"/>
            <a:ext cx="104140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аргумент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35984" y="1804238"/>
            <a:ext cx="267081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4800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к	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сформулированному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53225" y="1804238"/>
            <a:ext cx="72390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2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су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22285" y="1804238"/>
            <a:ext cx="12261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1959" algn="l"/>
              </a:tabLst>
            </a:pP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ве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08672" y="2109597"/>
            <a:ext cx="121348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ф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2000" b="1" spc="-45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м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454643" y="2109597"/>
            <a:ext cx="3956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без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5524" y="2109597"/>
            <a:ext cx="323596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982470" algn="l"/>
              </a:tabLst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литературного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примера.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2274570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иллюстрирования	позиции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33978" y="2109597"/>
            <a:ext cx="124968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Пересказ</a:t>
            </a:r>
            <a:endParaRPr sz="2000">
              <a:latin typeface="Calibri"/>
              <a:cs typeface="Calibri"/>
            </a:endParaRPr>
          </a:p>
          <a:p>
            <a:pPr marL="97790">
              <a:lnSpc>
                <a:spcPct val="100000"/>
              </a:lnSpc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п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ш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у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щ</a:t>
            </a:r>
            <a:r>
              <a:rPr sz="2000" b="1" spc="2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03038" y="2109597"/>
            <a:ext cx="157480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81050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или	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б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endParaRPr sz="2000">
              <a:latin typeface="Calibri"/>
              <a:cs typeface="Calibri"/>
            </a:endParaRPr>
          </a:p>
          <a:p>
            <a:pPr marL="121920">
              <a:lnSpc>
                <a:spcPct val="100000"/>
              </a:lnSpc>
              <a:tabLst>
                <a:tab pos="499745" algn="l"/>
                <a:tab pos="1360170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	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связи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10553" y="2414092"/>
            <a:ext cx="70612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-3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м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й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43621" y="2414092"/>
            <a:ext cx="120586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оч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ин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ен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5524" y="2719577"/>
            <a:ext cx="8635365" cy="40646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(утрачивается</a:t>
            </a:r>
            <a:r>
              <a:rPr sz="20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связь</a:t>
            </a:r>
            <a:r>
              <a:rPr sz="20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тезисом,</a:t>
            </a:r>
            <a:r>
              <a:rPr sz="20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аргумент</a:t>
            </a:r>
            <a:r>
              <a:rPr sz="20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разрушается).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Calibri"/>
              <a:cs typeface="Calibri"/>
            </a:endParaRPr>
          </a:p>
          <a:p>
            <a:pPr marL="121285" marR="208279">
              <a:lnSpc>
                <a:spcPct val="100000"/>
              </a:lnSpc>
              <a:buAutoNum type="arabicPeriod" startAt="2"/>
              <a:tabLst>
                <a:tab pos="375285" algn="l"/>
              </a:tabLst>
            </a:pPr>
            <a:r>
              <a:rPr sz="2000" b="1" spc="-30" dirty="0">
                <a:solidFill>
                  <a:srgbClr val="344863"/>
                </a:solidFill>
                <a:latin typeface="Calibri"/>
                <a:cs typeface="Calibri"/>
              </a:rPr>
              <a:t>Грубое</a:t>
            </a:r>
            <a:r>
              <a:rPr sz="20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искажение</a:t>
            </a:r>
            <a:r>
              <a:rPr sz="20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содержания,</a:t>
            </a:r>
            <a:r>
              <a:rPr sz="2000" b="1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фактические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ошибки:</a:t>
            </a:r>
            <a:r>
              <a:rPr sz="2000" b="1" spc="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«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Клещ</a:t>
            </a:r>
            <a:r>
              <a:rPr sz="2000" i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20" dirty="0">
                <a:solidFill>
                  <a:srgbClr val="344863"/>
                </a:solidFill>
                <a:latin typeface="Calibri"/>
                <a:cs typeface="Calibri"/>
              </a:rPr>
              <a:t>может 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найти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работу.</a:t>
            </a:r>
            <a:r>
              <a:rPr sz="20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Пеплу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20" dirty="0">
                <a:solidFill>
                  <a:srgbClr val="344863"/>
                </a:solidFill>
                <a:latin typeface="Calibri"/>
                <a:cs typeface="Calibri"/>
              </a:rPr>
              <a:t>тоже</a:t>
            </a:r>
            <a:r>
              <a:rPr sz="20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удается осуществить</a:t>
            </a:r>
            <a:r>
              <a:rPr sz="20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свои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планы.</a:t>
            </a:r>
            <a:r>
              <a:rPr sz="2000" i="1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итоге </a:t>
            </a:r>
            <a:r>
              <a:rPr sz="2000" i="1" spc="-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пьеса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заканчивается</a:t>
            </a:r>
            <a:r>
              <a:rPr sz="2000" i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убийством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Костылева</a:t>
            </a:r>
            <a:r>
              <a:rPr sz="2000" i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его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жены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 и</a:t>
            </a:r>
            <a:r>
              <a:rPr sz="20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судом,</a:t>
            </a:r>
            <a:r>
              <a:rPr sz="2000" i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где</a:t>
            </a:r>
            <a:r>
              <a:rPr sz="2000" i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Лука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 помогает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Пеплу,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Сатин,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другие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ночлежники </a:t>
            </a:r>
            <a:r>
              <a:rPr sz="2000" i="1" spc="-20" dirty="0">
                <a:solidFill>
                  <a:srgbClr val="344863"/>
                </a:solidFill>
                <a:latin typeface="Calibri"/>
                <a:cs typeface="Calibri"/>
              </a:rPr>
              <a:t>тоже</a:t>
            </a:r>
            <a:r>
              <a:rPr sz="2000" i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вступаются</a:t>
            </a:r>
            <a:r>
              <a:rPr sz="2000" i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за</a:t>
            </a:r>
            <a:endParaRPr sz="2000">
              <a:latin typeface="Calibri"/>
              <a:cs typeface="Calibri"/>
            </a:endParaRPr>
          </a:p>
          <a:p>
            <a:pPr marL="121285">
              <a:lnSpc>
                <a:spcPct val="100000"/>
              </a:lnSpc>
              <a:spcBef>
                <a:spcPts val="5"/>
              </a:spcBef>
            </a:pP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него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».</a:t>
            </a:r>
            <a:r>
              <a:rPr sz="2000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(пример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ФИПИ).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Calibri"/>
              <a:cs typeface="Calibri"/>
            </a:endParaRPr>
          </a:p>
          <a:p>
            <a:pPr marL="2447290" indent="-254000">
              <a:lnSpc>
                <a:spcPct val="100000"/>
              </a:lnSpc>
              <a:buAutoNum type="arabicPeriod" startAt="3"/>
              <a:tabLst>
                <a:tab pos="2447925" algn="l"/>
              </a:tabLst>
            </a:pP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Искажение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авторской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позиции:</a:t>
            </a:r>
            <a:r>
              <a:rPr sz="2000" b="1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«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рассказе</a:t>
            </a:r>
            <a:endParaRPr sz="2000">
              <a:latin typeface="Calibri"/>
              <a:cs typeface="Calibri"/>
            </a:endParaRPr>
          </a:p>
          <a:p>
            <a:pPr marL="2193925" marR="5080">
              <a:lnSpc>
                <a:spcPct val="100000"/>
              </a:lnSpc>
            </a:pP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«Крыжовник»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Чехов</a:t>
            </a:r>
            <a:r>
              <a:rPr sz="20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показывает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героя,</a:t>
            </a:r>
            <a:r>
              <a:rPr sz="2000" i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который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достоин </a:t>
            </a:r>
            <a:r>
              <a:rPr sz="2000" i="1" spc="-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своей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мечты,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потому что</a:t>
            </a:r>
            <a:r>
              <a:rPr sz="20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совершил</a:t>
            </a:r>
            <a:r>
              <a:rPr sz="2000" i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большой</a:t>
            </a:r>
            <a:r>
              <a:rPr sz="2000" i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путь</a:t>
            </a:r>
            <a:r>
              <a:rPr sz="2000" i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её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реализации, много времени работал,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все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делал,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чтобы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она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исполнилась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».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(пример</a:t>
            </a:r>
            <a:r>
              <a:rPr sz="20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ФИПИ).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86511" y="3215639"/>
            <a:ext cx="8571230" cy="70485"/>
          </a:xfrm>
          <a:custGeom>
            <a:avLst/>
            <a:gdLst/>
            <a:ahLst/>
            <a:cxnLst/>
            <a:rect l="l" t="t" r="r" b="b"/>
            <a:pathLst>
              <a:path w="8571230" h="70485">
                <a:moveTo>
                  <a:pt x="8570976" y="0"/>
                </a:moveTo>
                <a:lnTo>
                  <a:pt x="0" y="0"/>
                </a:lnTo>
                <a:lnTo>
                  <a:pt x="0" y="70103"/>
                </a:lnTo>
                <a:lnTo>
                  <a:pt x="8570976" y="70103"/>
                </a:lnTo>
                <a:lnTo>
                  <a:pt x="8570976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080130" y="1233042"/>
            <a:ext cx="2711070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u-RU" sz="1800" b="1" u="heavy" spc="-5" dirty="0" smtClean="0">
              <a:solidFill>
                <a:srgbClr val="333E50"/>
              </a:solidFill>
              <a:uFill>
                <a:solidFill>
                  <a:srgbClr val="333E50"/>
                </a:solidFill>
              </a:u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smtClean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ТИПИЧНЫЕ</a:t>
            </a:r>
            <a:r>
              <a:rPr sz="1800" b="1" u="heavy" spc="-45" smtClean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smtClean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ОШИБКИ</a:t>
            </a:r>
            <a:r>
              <a:rPr lang="ru-RU" sz="1800" b="1" u="heavy" spc="-5" dirty="0" smtClean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:   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64808"/>
            <a:ext cx="786765" cy="393700"/>
          </a:xfrm>
          <a:custGeom>
            <a:avLst/>
            <a:gdLst/>
            <a:ahLst/>
            <a:cxnLst/>
            <a:rect l="l" t="t" r="r" b="b"/>
            <a:pathLst>
              <a:path w="786765" h="393700">
                <a:moveTo>
                  <a:pt x="0" y="393191"/>
                </a:moveTo>
                <a:lnTo>
                  <a:pt x="786384" y="393191"/>
                </a:lnTo>
                <a:lnTo>
                  <a:pt x="786384" y="0"/>
                </a:lnTo>
                <a:lnTo>
                  <a:pt x="0" y="0"/>
                </a:lnTo>
                <a:lnTo>
                  <a:pt x="0" y="393191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071615"/>
            <a:ext cx="786765" cy="338455"/>
          </a:xfrm>
          <a:custGeom>
            <a:avLst/>
            <a:gdLst/>
            <a:ahLst/>
            <a:cxnLst/>
            <a:rect l="l" t="t" r="r" b="b"/>
            <a:pathLst>
              <a:path w="786765" h="338454">
                <a:moveTo>
                  <a:pt x="0" y="338328"/>
                </a:moveTo>
                <a:lnTo>
                  <a:pt x="786384" y="338328"/>
                </a:lnTo>
                <a:lnTo>
                  <a:pt x="786384" y="0"/>
                </a:lnTo>
                <a:lnTo>
                  <a:pt x="0" y="0"/>
                </a:lnTo>
                <a:lnTo>
                  <a:pt x="0" y="338328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681471"/>
            <a:ext cx="786765" cy="338455"/>
          </a:xfrm>
          <a:custGeom>
            <a:avLst/>
            <a:gdLst/>
            <a:ahLst/>
            <a:cxnLst/>
            <a:rect l="l" t="t" r="r" b="b"/>
            <a:pathLst>
              <a:path w="786765" h="338454">
                <a:moveTo>
                  <a:pt x="0" y="338327"/>
                </a:moveTo>
                <a:lnTo>
                  <a:pt x="786384" y="338327"/>
                </a:lnTo>
                <a:lnTo>
                  <a:pt x="786384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135879"/>
            <a:ext cx="786765" cy="490855"/>
          </a:xfrm>
          <a:custGeom>
            <a:avLst/>
            <a:gdLst/>
            <a:ahLst/>
            <a:cxnLst/>
            <a:rect l="l" t="t" r="r" b="b"/>
            <a:pathLst>
              <a:path w="786765" h="490854">
                <a:moveTo>
                  <a:pt x="0" y="490728"/>
                </a:moveTo>
                <a:lnTo>
                  <a:pt x="786384" y="490728"/>
                </a:lnTo>
                <a:lnTo>
                  <a:pt x="786384" y="0"/>
                </a:lnTo>
                <a:lnTo>
                  <a:pt x="0" y="0"/>
                </a:lnTo>
                <a:lnTo>
                  <a:pt x="0" y="490728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715255"/>
            <a:ext cx="786765" cy="365760"/>
          </a:xfrm>
          <a:custGeom>
            <a:avLst/>
            <a:gdLst/>
            <a:ahLst/>
            <a:cxnLst/>
            <a:rect l="l" t="t" r="r" b="b"/>
            <a:pathLst>
              <a:path w="786765" h="365760">
                <a:moveTo>
                  <a:pt x="0" y="365760"/>
                </a:moveTo>
                <a:lnTo>
                  <a:pt x="786384" y="365760"/>
                </a:lnTo>
                <a:lnTo>
                  <a:pt x="786384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553967"/>
            <a:ext cx="786765" cy="1106805"/>
          </a:xfrm>
          <a:custGeom>
            <a:avLst/>
            <a:gdLst/>
            <a:ahLst/>
            <a:cxnLst/>
            <a:rect l="l" t="t" r="r" b="b"/>
            <a:pathLst>
              <a:path w="786765" h="1106804">
                <a:moveTo>
                  <a:pt x="0" y="1106424"/>
                </a:moveTo>
                <a:lnTo>
                  <a:pt x="786384" y="1106424"/>
                </a:lnTo>
                <a:lnTo>
                  <a:pt x="786384" y="0"/>
                </a:lnTo>
                <a:lnTo>
                  <a:pt x="0" y="0"/>
                </a:lnTo>
                <a:lnTo>
                  <a:pt x="0" y="110642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215639"/>
            <a:ext cx="786765" cy="283845"/>
          </a:xfrm>
          <a:custGeom>
            <a:avLst/>
            <a:gdLst/>
            <a:ahLst/>
            <a:cxnLst/>
            <a:rect l="l" t="t" r="r" b="b"/>
            <a:pathLst>
              <a:path w="786765" h="283845">
                <a:moveTo>
                  <a:pt x="0" y="283463"/>
                </a:moveTo>
                <a:lnTo>
                  <a:pt x="786384" y="283463"/>
                </a:lnTo>
                <a:lnTo>
                  <a:pt x="786384" y="0"/>
                </a:lnTo>
                <a:lnTo>
                  <a:pt x="0" y="0"/>
                </a:lnTo>
                <a:lnTo>
                  <a:pt x="0" y="28346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0985" rIns="0" bIns="0" rtlCol="0">
            <a:spAutoFit/>
          </a:bodyPr>
          <a:lstStyle/>
          <a:p>
            <a:pPr marL="1290320">
              <a:lnSpc>
                <a:spcPct val="100000"/>
              </a:lnSpc>
              <a:spcBef>
                <a:spcPts val="2055"/>
              </a:spcBef>
            </a:pPr>
            <a:r>
              <a:rPr sz="2400" spc="-5" dirty="0"/>
              <a:t>КРИТЕРИЙ</a:t>
            </a:r>
            <a:r>
              <a:rPr sz="2400" spc="-30" dirty="0"/>
              <a:t> </a:t>
            </a:r>
            <a:r>
              <a:rPr sz="2400" dirty="0"/>
              <a:t>3.</a:t>
            </a:r>
            <a:r>
              <a:rPr sz="2400" spc="-5" dirty="0"/>
              <a:t> </a:t>
            </a:r>
            <a:r>
              <a:rPr sz="2400" spc="-15" dirty="0"/>
              <a:t>КОМПОЗИЦИЯ</a:t>
            </a:r>
            <a:r>
              <a:rPr sz="2400" spc="-10" dirty="0"/>
              <a:t> </a:t>
            </a:r>
            <a:r>
              <a:rPr sz="2400" dirty="0"/>
              <a:t>И </a:t>
            </a:r>
            <a:r>
              <a:rPr sz="2400" spc="-5" dirty="0"/>
              <a:t>ЛОГИКА</a:t>
            </a:r>
            <a:r>
              <a:rPr sz="2400" spc="-15" dirty="0"/>
              <a:t> </a:t>
            </a:r>
            <a:r>
              <a:rPr sz="2400" spc="-25" dirty="0"/>
              <a:t>РАССУЖДЕНИЯ</a:t>
            </a:r>
            <a:endParaRPr sz="2400"/>
          </a:p>
        </p:txBody>
      </p:sp>
      <p:sp>
        <p:nvSpPr>
          <p:cNvPr id="16" name="object 16"/>
          <p:cNvSpPr txBox="1"/>
          <p:nvPr/>
        </p:nvSpPr>
        <p:spPr>
          <a:xfrm>
            <a:off x="78739" y="1018108"/>
            <a:ext cx="881062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indent="57785" algn="just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Нацеливает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проверку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умения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логично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выстраивать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рассуждение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на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предложенную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тему.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Участник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должен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выдерживать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соотношение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между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 тезисом</a:t>
            </a:r>
            <a:r>
              <a:rPr sz="2000" b="1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доказательствами.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«Незачёт» ставится при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условии, если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грубые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логические нарушения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мешают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пониманию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смысла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сказанного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или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отсутствует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тезисно-доказательная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часть.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 Во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всех</a:t>
            </a:r>
            <a:r>
              <a:rPr sz="20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остальных</a:t>
            </a:r>
            <a:r>
              <a:rPr sz="20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случаях</a:t>
            </a:r>
            <a:r>
              <a:rPr sz="20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выставляется</a:t>
            </a:r>
            <a:r>
              <a:rPr sz="2000" b="1" spc="7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«</a:t>
            </a:r>
            <a:r>
              <a:rPr sz="2000" b="1" spc="-5">
                <a:solidFill>
                  <a:srgbClr val="C00000"/>
                </a:solidFill>
                <a:latin typeface="Calibri"/>
                <a:cs typeface="Calibri"/>
              </a:rPr>
              <a:t>зачет</a:t>
            </a:r>
            <a:r>
              <a:rPr sz="2000" b="1" spc="-5" smtClean="0">
                <a:solidFill>
                  <a:srgbClr val="C00000"/>
                </a:solidFill>
                <a:latin typeface="Calibri"/>
                <a:cs typeface="Calibri"/>
              </a:rPr>
              <a:t>»</a:t>
            </a:r>
            <a:endParaRPr sz="2000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86511" y="3215639"/>
            <a:ext cx="287020" cy="283845"/>
          </a:xfrm>
          <a:custGeom>
            <a:avLst/>
            <a:gdLst/>
            <a:ahLst/>
            <a:cxnLst/>
            <a:rect l="l" t="t" r="r" b="b"/>
            <a:pathLst>
              <a:path w="287020" h="283845">
                <a:moveTo>
                  <a:pt x="0" y="283463"/>
                </a:moveTo>
                <a:lnTo>
                  <a:pt x="286512" y="283463"/>
                </a:lnTo>
                <a:lnTo>
                  <a:pt x="286512" y="0"/>
                </a:lnTo>
                <a:lnTo>
                  <a:pt x="0" y="0"/>
                </a:lnTo>
                <a:lnTo>
                  <a:pt x="0" y="283463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86511" y="3180080"/>
            <a:ext cx="50038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77824" y="3636264"/>
            <a:ext cx="8266430" cy="55244"/>
          </a:xfrm>
          <a:custGeom>
            <a:avLst/>
            <a:gdLst/>
            <a:ahLst/>
            <a:cxnLst/>
            <a:rect l="l" t="t" r="r" b="b"/>
            <a:pathLst>
              <a:path w="8266430" h="55245">
                <a:moveTo>
                  <a:pt x="0" y="54863"/>
                </a:moveTo>
                <a:lnTo>
                  <a:pt x="8266176" y="54863"/>
                </a:lnTo>
                <a:lnTo>
                  <a:pt x="8266176" y="0"/>
                </a:lnTo>
                <a:lnTo>
                  <a:pt x="0" y="0"/>
                </a:lnTo>
                <a:lnTo>
                  <a:pt x="0" y="5486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3499103"/>
            <a:ext cx="902335" cy="55244"/>
          </a:xfrm>
          <a:custGeom>
            <a:avLst/>
            <a:gdLst/>
            <a:ahLst/>
            <a:cxnLst/>
            <a:rect l="l" t="t" r="r" b="b"/>
            <a:pathLst>
              <a:path w="902335" h="55245">
                <a:moveTo>
                  <a:pt x="902208" y="0"/>
                </a:moveTo>
                <a:lnTo>
                  <a:pt x="0" y="0"/>
                </a:lnTo>
                <a:lnTo>
                  <a:pt x="0" y="54863"/>
                </a:lnTo>
                <a:lnTo>
                  <a:pt x="902208" y="54863"/>
                </a:lnTo>
                <a:lnTo>
                  <a:pt x="902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007770" y="2978987"/>
            <a:ext cx="4352925" cy="597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299335">
              <a:lnSpc>
                <a:spcPct val="100000"/>
              </a:lnSpc>
              <a:spcBef>
                <a:spcPts val="430"/>
              </a:spcBef>
            </a:pPr>
            <a:r>
              <a:rPr sz="1600" b="1" u="sng" spc="-5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ТИПИЧНЫЕ</a:t>
            </a:r>
            <a:r>
              <a:rPr sz="1600" b="1" u="sng" spc="-7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smtClean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ОШИБКИ</a:t>
            </a:r>
            <a:r>
              <a:rPr lang="ru-RU" sz="1600" b="1" u="sng" dirty="0" smtClean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: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отсутствие</a:t>
            </a:r>
            <a:r>
              <a:rPr sz="1600" b="1" spc="-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тезиса</a:t>
            </a:r>
            <a:r>
              <a:rPr sz="16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/</a:t>
            </a:r>
            <a:r>
              <a:rPr sz="16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микровывода</a:t>
            </a:r>
            <a:r>
              <a:rPr sz="16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после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примера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07770" y="3662934"/>
            <a:ext cx="7607934" cy="1022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отсутствие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или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нарушение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смысловых</a:t>
            </a:r>
            <a:r>
              <a:rPr sz="1600" b="1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связей</a:t>
            </a:r>
            <a:r>
              <a:rPr sz="16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между</a:t>
            </a:r>
            <a:r>
              <a:rPr sz="16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основными</a:t>
            </a:r>
            <a:r>
              <a:rPr sz="1600" b="1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частями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сочинения,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особенно</a:t>
            </a:r>
            <a:r>
              <a:rPr sz="1600" b="1" spc="-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между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вступлением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b="1" spc="-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заключением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ВСТУПЛЕНИЕ:</a:t>
            </a:r>
            <a:r>
              <a:rPr sz="1100" spc="2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тезис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«смирение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добродетель»</a:t>
            </a:r>
            <a:endParaRPr sz="1100">
              <a:latin typeface="Calibri"/>
              <a:cs typeface="Calibri"/>
            </a:endParaRPr>
          </a:p>
          <a:p>
            <a:pPr marL="12700" marR="2690495">
              <a:lnSpc>
                <a:spcPct val="100000"/>
              </a:lnSpc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ОСНОВНАЯ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ЧАСТЬ: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аргументы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литературы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(«Бедная</a:t>
            </a:r>
            <a:r>
              <a:rPr sz="1100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Лиза»,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«Судьба</a:t>
            </a:r>
            <a:r>
              <a:rPr sz="1100" spc="-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человека») </a:t>
            </a:r>
            <a:r>
              <a:rPr sz="1100" spc="-229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ЗАКЛЮЧЕНИЕ: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тезис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«смирение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100" spc="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добродетель».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83919" y="4660391"/>
            <a:ext cx="8254365" cy="55244"/>
          </a:xfrm>
          <a:custGeom>
            <a:avLst/>
            <a:gdLst/>
            <a:ahLst/>
            <a:cxnLst/>
            <a:rect l="l" t="t" r="r" b="b"/>
            <a:pathLst>
              <a:path w="8254365" h="55245">
                <a:moveTo>
                  <a:pt x="0" y="54863"/>
                </a:moveTo>
                <a:lnTo>
                  <a:pt x="8253983" y="54863"/>
                </a:lnTo>
                <a:lnTo>
                  <a:pt x="8253983" y="0"/>
                </a:lnTo>
                <a:lnTo>
                  <a:pt x="0" y="0"/>
                </a:lnTo>
                <a:lnTo>
                  <a:pt x="0" y="5486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962964" y="4776292"/>
            <a:ext cx="7221220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недостаточная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соотнесённость</a:t>
            </a:r>
            <a:r>
              <a:rPr sz="1600" b="1" spc="-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вступления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и/или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заключения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 темой</a:t>
            </a:r>
            <a:r>
              <a:rPr sz="16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90016" y="5081015"/>
            <a:ext cx="8254365" cy="55244"/>
          </a:xfrm>
          <a:custGeom>
            <a:avLst/>
            <a:gdLst/>
            <a:ahLst/>
            <a:cxnLst/>
            <a:rect l="l" t="t" r="r" b="b"/>
            <a:pathLst>
              <a:path w="8254365" h="55245">
                <a:moveTo>
                  <a:pt x="0" y="54863"/>
                </a:moveTo>
                <a:lnTo>
                  <a:pt x="8253983" y="54863"/>
                </a:lnTo>
                <a:lnTo>
                  <a:pt x="8253983" y="0"/>
                </a:lnTo>
                <a:lnTo>
                  <a:pt x="0" y="0"/>
                </a:lnTo>
                <a:lnTo>
                  <a:pt x="0" y="5486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950772" y="5092446"/>
            <a:ext cx="76225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отсутствие</a:t>
            </a:r>
            <a:r>
              <a:rPr sz="16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необходимых</a:t>
            </a:r>
            <a:r>
              <a:rPr sz="1600" b="1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частей</a:t>
            </a:r>
            <a:r>
              <a:rPr sz="1600" b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высказывания,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нарушения</a:t>
            </a:r>
            <a:r>
              <a:rPr sz="16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их</a:t>
            </a:r>
            <a:r>
              <a:rPr sz="1600" b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последовательности, </a:t>
            </a:r>
            <a:r>
              <a:rPr sz="1600" b="1" spc="-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диспропорции</a:t>
            </a:r>
            <a:r>
              <a:rPr sz="1600" b="1" spc="-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объёме</a:t>
            </a:r>
            <a:r>
              <a:rPr sz="1600" b="1" spc="-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частей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83919" y="5626608"/>
            <a:ext cx="8254365" cy="55244"/>
          </a:xfrm>
          <a:custGeom>
            <a:avLst/>
            <a:gdLst/>
            <a:ahLst/>
            <a:cxnLst/>
            <a:rect l="l" t="t" r="r" b="b"/>
            <a:pathLst>
              <a:path w="8254365" h="55245">
                <a:moveTo>
                  <a:pt x="0" y="54864"/>
                </a:moveTo>
                <a:lnTo>
                  <a:pt x="8253983" y="54864"/>
                </a:lnTo>
                <a:lnTo>
                  <a:pt x="8253983" y="0"/>
                </a:lnTo>
                <a:lnTo>
                  <a:pt x="0" y="0"/>
                </a:lnTo>
                <a:lnTo>
                  <a:pt x="0" y="5486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965098" y="5718759"/>
            <a:ext cx="49256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неоправданное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повторение</a:t>
            </a:r>
            <a:r>
              <a:rPr sz="1600" b="1" spc="-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высказанной</a:t>
            </a:r>
            <a:r>
              <a:rPr sz="1600" b="1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ранее</a:t>
            </a:r>
            <a:r>
              <a:rPr sz="1600" b="1" spc="-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мысли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90016" y="6019800"/>
            <a:ext cx="8254365" cy="52069"/>
          </a:xfrm>
          <a:custGeom>
            <a:avLst/>
            <a:gdLst/>
            <a:ahLst/>
            <a:cxnLst/>
            <a:rect l="l" t="t" r="r" b="b"/>
            <a:pathLst>
              <a:path w="8254365" h="52070">
                <a:moveTo>
                  <a:pt x="0" y="51815"/>
                </a:moveTo>
                <a:lnTo>
                  <a:pt x="8253983" y="51815"/>
                </a:lnTo>
                <a:lnTo>
                  <a:pt x="8253983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962964" y="6120790"/>
            <a:ext cx="2951480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b="1" spc="1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со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ет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ви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арг</a:t>
            </a:r>
            <a:r>
              <a:rPr sz="1600" b="1" spc="-20" dirty="0">
                <a:solidFill>
                  <a:srgbClr val="344863"/>
                </a:solidFill>
                <a:latin typeface="Calibri"/>
                <a:cs typeface="Calibri"/>
              </a:rPr>
              <a:t>ум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та</a:t>
            </a:r>
            <a:r>
              <a:rPr sz="1600" b="1" spc="-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те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ису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83919" y="6409944"/>
            <a:ext cx="8254365" cy="55244"/>
          </a:xfrm>
          <a:custGeom>
            <a:avLst/>
            <a:gdLst/>
            <a:ahLst/>
            <a:cxnLst/>
            <a:rect l="l" t="t" r="r" b="b"/>
            <a:pathLst>
              <a:path w="8254365" h="55245">
                <a:moveTo>
                  <a:pt x="0" y="54863"/>
                </a:moveTo>
                <a:lnTo>
                  <a:pt x="8253983" y="54863"/>
                </a:lnTo>
                <a:lnTo>
                  <a:pt x="8253983" y="0"/>
                </a:lnTo>
                <a:lnTo>
                  <a:pt x="0" y="0"/>
                </a:lnTo>
                <a:lnTo>
                  <a:pt x="0" y="5486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971194" y="6518554"/>
            <a:ext cx="62725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логические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ошибки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(нарушение</a:t>
            </a:r>
            <a:r>
              <a:rPr sz="1600" b="1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причинно-следственных</a:t>
            </a:r>
            <a:r>
              <a:rPr sz="1600" b="1" spc="-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связей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и пр.)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6511" y="3883152"/>
            <a:ext cx="289560" cy="28956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ts val="2225"/>
              </a:lnSpc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86511" y="4745735"/>
            <a:ext cx="289560" cy="287020"/>
          </a:xfrm>
          <a:custGeom>
            <a:avLst/>
            <a:gdLst/>
            <a:ahLst/>
            <a:cxnLst/>
            <a:rect l="l" t="t" r="r" b="b"/>
            <a:pathLst>
              <a:path w="289559" h="287020">
                <a:moveTo>
                  <a:pt x="289560" y="0"/>
                </a:moveTo>
                <a:lnTo>
                  <a:pt x="0" y="0"/>
                </a:lnTo>
                <a:lnTo>
                  <a:pt x="0" y="286512"/>
                </a:lnTo>
                <a:lnTo>
                  <a:pt x="289560" y="286512"/>
                </a:lnTo>
                <a:lnTo>
                  <a:pt x="28956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55193" y="4711064"/>
            <a:ext cx="15367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6511" y="5236464"/>
            <a:ext cx="289560" cy="28702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ts val="2215"/>
              </a:lnSpc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98704" y="5693664"/>
            <a:ext cx="289560" cy="289560"/>
          </a:xfrm>
          <a:custGeom>
            <a:avLst/>
            <a:gdLst/>
            <a:ahLst/>
            <a:cxnLst/>
            <a:rect l="l" t="t" r="r" b="b"/>
            <a:pathLst>
              <a:path w="289559" h="289560">
                <a:moveTo>
                  <a:pt x="289560" y="0"/>
                </a:moveTo>
                <a:lnTo>
                  <a:pt x="0" y="0"/>
                </a:lnTo>
                <a:lnTo>
                  <a:pt x="0" y="289560"/>
                </a:lnTo>
                <a:lnTo>
                  <a:pt x="289560" y="289560"/>
                </a:lnTo>
                <a:lnTo>
                  <a:pt x="28956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66166" y="5660847"/>
            <a:ext cx="15367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98704" y="6089903"/>
            <a:ext cx="287020" cy="289560"/>
          </a:xfrm>
          <a:custGeom>
            <a:avLst/>
            <a:gdLst/>
            <a:ahLst/>
            <a:cxnLst/>
            <a:rect l="l" t="t" r="r" b="b"/>
            <a:pathLst>
              <a:path w="287020" h="289560">
                <a:moveTo>
                  <a:pt x="286512" y="0"/>
                </a:moveTo>
                <a:lnTo>
                  <a:pt x="0" y="0"/>
                </a:lnTo>
                <a:lnTo>
                  <a:pt x="0" y="289560"/>
                </a:lnTo>
                <a:lnTo>
                  <a:pt x="286512" y="289560"/>
                </a:lnTo>
                <a:lnTo>
                  <a:pt x="286512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64947" y="6056782"/>
            <a:ext cx="15430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98704" y="6519671"/>
            <a:ext cx="287020" cy="287020"/>
          </a:xfrm>
          <a:custGeom>
            <a:avLst/>
            <a:gdLst/>
            <a:ahLst/>
            <a:cxnLst/>
            <a:rect l="l" t="t" r="r" b="b"/>
            <a:pathLst>
              <a:path w="287020" h="287020">
                <a:moveTo>
                  <a:pt x="286512" y="0"/>
                </a:moveTo>
                <a:lnTo>
                  <a:pt x="0" y="0"/>
                </a:lnTo>
                <a:lnTo>
                  <a:pt x="0" y="286511"/>
                </a:lnTo>
                <a:lnTo>
                  <a:pt x="286512" y="286511"/>
                </a:lnTo>
                <a:lnTo>
                  <a:pt x="286512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64947" y="6485331"/>
            <a:ext cx="15367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554" rIns="0" bIns="0" rtlCol="0">
            <a:spAutoFit/>
          </a:bodyPr>
          <a:lstStyle/>
          <a:p>
            <a:pPr marL="1129665">
              <a:lnSpc>
                <a:spcPct val="100000"/>
              </a:lnSpc>
              <a:spcBef>
                <a:spcPts val="1964"/>
              </a:spcBef>
            </a:pPr>
            <a:r>
              <a:rPr sz="2400" b="0" spc="-15" dirty="0">
                <a:latin typeface="Calibri Light"/>
                <a:cs typeface="Calibri Light"/>
              </a:rPr>
              <a:t>КРИТЕРИЙ</a:t>
            </a:r>
            <a:r>
              <a:rPr sz="2400" b="0" spc="-114" dirty="0">
                <a:latin typeface="Calibri Light"/>
                <a:cs typeface="Calibri Light"/>
              </a:rPr>
              <a:t> </a:t>
            </a:r>
            <a:r>
              <a:rPr sz="2400" b="0" dirty="0">
                <a:latin typeface="Calibri Light"/>
                <a:cs typeface="Calibri Light"/>
              </a:rPr>
              <a:t>4</a:t>
            </a:r>
            <a:r>
              <a:rPr sz="2400" b="0" spc="-20" dirty="0">
                <a:latin typeface="Calibri Light"/>
                <a:cs typeface="Calibri Light"/>
              </a:rPr>
              <a:t> </a:t>
            </a:r>
            <a:r>
              <a:rPr sz="2400" b="0" dirty="0">
                <a:latin typeface="Calibri Light"/>
                <a:cs typeface="Calibri Light"/>
              </a:rPr>
              <a:t>.</a:t>
            </a:r>
            <a:r>
              <a:rPr sz="2400" b="0" spc="-40" dirty="0">
                <a:latin typeface="Calibri Light"/>
                <a:cs typeface="Calibri Light"/>
              </a:rPr>
              <a:t> </a:t>
            </a:r>
            <a:r>
              <a:rPr sz="2400" b="0" spc="-15" dirty="0">
                <a:latin typeface="Calibri Light"/>
                <a:cs typeface="Calibri Light"/>
              </a:rPr>
              <a:t>КАЧЕСТВО</a:t>
            </a:r>
            <a:r>
              <a:rPr sz="2400" b="0" spc="400" dirty="0">
                <a:latin typeface="Calibri Light"/>
                <a:cs typeface="Calibri Light"/>
              </a:rPr>
              <a:t> </a:t>
            </a:r>
            <a:r>
              <a:rPr sz="2400" b="0" spc="-20" dirty="0">
                <a:latin typeface="Calibri Light"/>
                <a:cs typeface="Calibri Light"/>
              </a:rPr>
              <a:t>ПИСЬМЕННОЙ</a:t>
            </a:r>
            <a:r>
              <a:rPr sz="2400" b="0" spc="405" dirty="0">
                <a:latin typeface="Calibri Light"/>
                <a:cs typeface="Calibri Light"/>
              </a:rPr>
              <a:t> </a:t>
            </a:r>
            <a:r>
              <a:rPr sz="2400" b="0" spc="-5" dirty="0">
                <a:latin typeface="Calibri Light"/>
                <a:cs typeface="Calibri Light"/>
              </a:rPr>
              <a:t>РЕЧИ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3255" y="1213103"/>
            <a:ext cx="8787765" cy="132408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31115" rIns="0" bIns="0" rtlCol="0">
            <a:spAutoFit/>
          </a:bodyPr>
          <a:lstStyle/>
          <a:p>
            <a:pPr marL="148590" algn="just">
              <a:lnSpc>
                <a:spcPct val="100000"/>
              </a:lnSpc>
              <a:spcBef>
                <a:spcPts val="245"/>
              </a:spcBef>
            </a:pPr>
            <a:r>
              <a:rPr sz="2100" b="1" spc="-5" dirty="0">
                <a:solidFill>
                  <a:srgbClr val="344863"/>
                </a:solidFill>
                <a:latin typeface="Calibri"/>
                <a:cs typeface="Calibri"/>
              </a:rPr>
              <a:t>Нацеливает</a:t>
            </a:r>
            <a:r>
              <a:rPr sz="2100" b="1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spc="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21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344863"/>
                </a:solidFill>
                <a:latin typeface="Calibri"/>
                <a:cs typeface="Calibri"/>
              </a:rPr>
              <a:t>проверку</a:t>
            </a:r>
            <a:r>
              <a:rPr sz="21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344863"/>
                </a:solidFill>
                <a:latin typeface="Calibri"/>
                <a:cs typeface="Calibri"/>
              </a:rPr>
              <a:t>речевого</a:t>
            </a:r>
            <a:r>
              <a:rPr sz="21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344863"/>
                </a:solidFill>
                <a:latin typeface="Calibri"/>
                <a:cs typeface="Calibri"/>
              </a:rPr>
              <a:t>оформления</a:t>
            </a:r>
            <a:r>
              <a:rPr sz="21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344863"/>
                </a:solidFill>
                <a:latin typeface="Calibri"/>
                <a:cs typeface="Calibri"/>
              </a:rPr>
              <a:t>текста</a:t>
            </a:r>
            <a:r>
              <a:rPr sz="21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344863"/>
                </a:solidFill>
                <a:latin typeface="Calibri"/>
                <a:cs typeface="Calibri"/>
              </a:rPr>
              <a:t>сочинения.</a:t>
            </a:r>
            <a:endParaRPr sz="2100">
              <a:latin typeface="Calibri"/>
              <a:cs typeface="Calibri"/>
            </a:endParaRPr>
          </a:p>
          <a:p>
            <a:pPr marL="90805" marR="80010" algn="just">
              <a:lnSpc>
                <a:spcPct val="100000"/>
              </a:lnSpc>
            </a:pP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«Незачёт» </a:t>
            </a:r>
            <a:r>
              <a:rPr sz="2100" b="1" spc="-5" dirty="0">
                <a:solidFill>
                  <a:srgbClr val="C00000"/>
                </a:solidFill>
                <a:latin typeface="Calibri"/>
                <a:cs typeface="Calibri"/>
              </a:rPr>
              <a:t>ставится 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при </a:t>
            </a:r>
            <a:r>
              <a:rPr sz="2100" b="1" spc="-5" dirty="0">
                <a:solidFill>
                  <a:srgbClr val="C00000"/>
                </a:solidFill>
                <a:latin typeface="Calibri"/>
                <a:cs typeface="Calibri"/>
              </a:rPr>
              <a:t>условии, 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если </a:t>
            </a:r>
            <a:r>
              <a:rPr sz="2100" b="1" spc="-10" dirty="0">
                <a:solidFill>
                  <a:srgbClr val="C00000"/>
                </a:solidFill>
                <a:latin typeface="Calibri"/>
                <a:cs typeface="Calibri"/>
              </a:rPr>
              <a:t>низкое качество 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речи </a:t>
            </a:r>
            <a:r>
              <a:rPr sz="2100" b="1" spc="-5" dirty="0">
                <a:solidFill>
                  <a:srgbClr val="C00000"/>
                </a:solidFill>
                <a:latin typeface="Calibri"/>
                <a:cs typeface="Calibri"/>
              </a:rPr>
              <a:t>(в </a:t>
            </a:r>
            <a:r>
              <a:rPr sz="2100" b="1" spc="-10" dirty="0">
                <a:solidFill>
                  <a:srgbClr val="C00000"/>
                </a:solidFill>
                <a:latin typeface="Calibri"/>
                <a:cs typeface="Calibri"/>
              </a:rPr>
              <a:t>том </a:t>
            </a:r>
            <a:r>
              <a:rPr sz="2100" b="1" spc="-5" dirty="0">
                <a:solidFill>
                  <a:srgbClr val="C00000"/>
                </a:solidFill>
                <a:latin typeface="Calibri"/>
                <a:cs typeface="Calibri"/>
              </a:rPr>
              <a:t>числе 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 речевые</a:t>
            </a:r>
            <a:r>
              <a:rPr sz="21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ошибки)</a:t>
            </a:r>
            <a:r>
              <a:rPr sz="21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C00000"/>
                </a:solidFill>
                <a:latin typeface="Calibri"/>
                <a:cs typeface="Calibri"/>
              </a:rPr>
              <a:t>существенно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C00000"/>
                </a:solidFill>
                <a:latin typeface="Calibri"/>
                <a:cs typeface="Calibri"/>
              </a:rPr>
              <a:t>затрудняет</a:t>
            </a:r>
            <a:r>
              <a:rPr sz="2100" b="1" spc="-5" dirty="0">
                <a:solidFill>
                  <a:srgbClr val="C00000"/>
                </a:solidFill>
                <a:latin typeface="Calibri"/>
                <a:cs typeface="Calibri"/>
              </a:rPr>
              <a:t> понимание</a:t>
            </a:r>
            <a:r>
              <a:rPr sz="2100" b="1" spc="4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смысла </a:t>
            </a:r>
            <a:r>
              <a:rPr sz="21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сочинения.</a:t>
            </a:r>
            <a:r>
              <a:rPr sz="2100" b="1" spc="4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Во</a:t>
            </a:r>
            <a:r>
              <a:rPr sz="21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C00000"/>
                </a:solidFill>
                <a:latin typeface="Calibri"/>
                <a:cs typeface="Calibri"/>
              </a:rPr>
              <a:t>всех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 остальных</a:t>
            </a:r>
            <a:r>
              <a:rPr sz="21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C00000"/>
                </a:solidFill>
                <a:latin typeface="Calibri"/>
                <a:cs typeface="Calibri"/>
              </a:rPr>
              <a:t>случаях</a:t>
            </a:r>
            <a:r>
              <a:rPr sz="21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C00000"/>
                </a:solidFill>
                <a:latin typeface="Calibri"/>
                <a:cs typeface="Calibri"/>
              </a:rPr>
              <a:t>выставляется</a:t>
            </a:r>
            <a:r>
              <a:rPr sz="2100" b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C00000"/>
                </a:solidFill>
                <a:latin typeface="Calibri"/>
                <a:cs typeface="Calibri"/>
              </a:rPr>
              <a:t>«</a:t>
            </a:r>
            <a:r>
              <a:rPr sz="2100" b="1" spc="-5">
                <a:solidFill>
                  <a:srgbClr val="C00000"/>
                </a:solidFill>
                <a:latin typeface="Calibri"/>
                <a:cs typeface="Calibri"/>
              </a:rPr>
              <a:t>зачёт</a:t>
            </a:r>
            <a:r>
              <a:rPr sz="2100" b="1" spc="-5" smtClean="0">
                <a:solidFill>
                  <a:srgbClr val="C00000"/>
                </a:solidFill>
                <a:latin typeface="Calibri"/>
                <a:cs typeface="Calibri"/>
              </a:rPr>
              <a:t>»</a:t>
            </a:r>
            <a:endParaRPr sz="2100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9148" y="2645660"/>
            <a:ext cx="8881110" cy="417322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R="610235" algn="ctr">
              <a:lnSpc>
                <a:spcPct val="100000"/>
              </a:lnSpc>
              <a:spcBef>
                <a:spcPts val="795"/>
              </a:spcBef>
            </a:pPr>
            <a:r>
              <a:rPr sz="1800" b="1" u="heavy" spc="-5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ТИПИЧНЫЕ</a:t>
            </a:r>
            <a:r>
              <a:rPr sz="1800" b="1" u="heavy" spc="-2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smtClean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ОШИБКИ</a:t>
            </a:r>
            <a:r>
              <a:rPr lang="ru-RU" sz="1800" b="1" u="heavy" spc="-5" dirty="0" smtClean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употребление</a:t>
            </a:r>
            <a:r>
              <a:rPr sz="16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слова</a:t>
            </a:r>
            <a:r>
              <a:rPr sz="1600" b="1" spc="-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неверном</a:t>
            </a:r>
            <a:r>
              <a:rPr sz="1600" b="1" spc="-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значении</a:t>
            </a:r>
            <a:r>
              <a:rPr sz="16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(«монолог</a:t>
            </a:r>
            <a:r>
              <a:rPr sz="16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863"/>
                </a:solidFill>
                <a:latin typeface="Calibri"/>
                <a:cs typeface="Calibri"/>
              </a:rPr>
              <a:t>Гринёва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Швабрина»);</a:t>
            </a:r>
            <a:endParaRPr sz="1600">
              <a:latin typeface="Calibri"/>
              <a:cs typeface="Calibri"/>
            </a:endParaRPr>
          </a:p>
          <a:p>
            <a:pPr marL="356870" marR="132715" indent="-344805">
              <a:lnSpc>
                <a:spcPct val="100000"/>
              </a:lnSpc>
              <a:spcBef>
                <a:spcPts val="605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нарушение</a:t>
            </a:r>
            <a:r>
              <a:rPr sz="160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лексической</a:t>
            </a:r>
            <a:r>
              <a:rPr sz="1600" b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сочетаемости</a:t>
            </a:r>
            <a:r>
              <a:rPr sz="1600" b="1" spc="-7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слов</a:t>
            </a:r>
            <a:r>
              <a:rPr sz="1600" b="1" spc="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(«литература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пополняет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мой</a:t>
            </a:r>
            <a:r>
              <a:rPr sz="16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кругозор»,</a:t>
            </a:r>
            <a:r>
              <a:rPr sz="16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«доброта</a:t>
            </a:r>
            <a:r>
              <a:rPr sz="16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– </a:t>
            </a:r>
            <a:r>
              <a:rPr sz="1600" spc="-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это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отличное качество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человека,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способное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причинить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другим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много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пользы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положительных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эмоций»);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пропуск</a:t>
            </a:r>
            <a:r>
              <a:rPr sz="16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нужного</a:t>
            </a:r>
            <a:r>
              <a:rPr sz="16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слова</a:t>
            </a:r>
            <a:r>
              <a:rPr sz="16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(«писатель</a:t>
            </a:r>
            <a:r>
              <a:rPr sz="16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осуждает,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показывая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нам»);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u="sng" spc="-10" dirty="0">
                <a:solidFill>
                  <a:srgbClr val="C00000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неудачное</a:t>
            </a:r>
            <a:r>
              <a:rPr sz="1600" b="1" u="sng" spc="-45" dirty="0">
                <a:solidFill>
                  <a:srgbClr val="C00000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C00000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употребление</a:t>
            </a:r>
            <a:r>
              <a:rPr sz="1600" b="1" u="sng" spc="-90" dirty="0">
                <a:solidFill>
                  <a:srgbClr val="C00000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C00000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местоимений</a:t>
            </a:r>
            <a:r>
              <a:rPr sz="16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(«Подруга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всячески поддерживает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Сью.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Она…»);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5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плеоназм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(«основной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лейтмотив»),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тавтология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(«писатель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ярко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описывает»);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употребление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иностилевой</a:t>
            </a:r>
            <a:r>
              <a:rPr sz="1600" b="1" spc="-7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лексики</a:t>
            </a:r>
            <a:r>
              <a:rPr sz="16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(«Эраст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неплохой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парень»),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лексики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другой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эпохи</a:t>
            </a:r>
            <a:endParaRPr sz="16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600" spc="-25" dirty="0">
                <a:solidFill>
                  <a:srgbClr val="344863"/>
                </a:solidFill>
                <a:latin typeface="Calibri"/>
                <a:cs typeface="Calibri"/>
              </a:rPr>
              <a:t>(«Герасим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ушёл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колхоз»).</a:t>
            </a:r>
            <a:endParaRPr sz="16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600"/>
              </a:spcBef>
              <a:buAutoNum type="arabicParenR" startAt="7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клишированность</a:t>
            </a:r>
            <a:r>
              <a:rPr sz="16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речи</a:t>
            </a:r>
            <a:r>
              <a:rPr sz="16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(«говоря</a:t>
            </a:r>
            <a:r>
              <a:rPr sz="1600" spc="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об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этом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могу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6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вспомнить»,</a:t>
            </a:r>
            <a:r>
              <a:rPr sz="16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«в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качестве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первого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аргумента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приведу»,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«тема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роли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надежды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жизни</a:t>
            </a:r>
            <a:r>
              <a:rPr sz="16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человека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интересовала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и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интересует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всех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прогрессивных </a:t>
            </a:r>
            <a:r>
              <a:rPr sz="1600" spc="-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людей»);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7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ошибки</a:t>
            </a:r>
            <a:r>
              <a:rPr sz="16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во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фразеологизмах</a:t>
            </a:r>
            <a:r>
              <a:rPr sz="1600" b="1" spc="-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(«Ему</a:t>
            </a:r>
            <a:r>
              <a:rPr sz="16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обернулась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удача»).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925"/>
          </a:xfrm>
          <a:custGeom>
            <a:avLst/>
            <a:gdLst/>
            <a:ahLst/>
            <a:cxnLst/>
            <a:rect l="l" t="t" r="r" b="b"/>
            <a:pathLst>
              <a:path w="9144000" h="1685925">
                <a:moveTo>
                  <a:pt x="0" y="1685544"/>
                </a:moveTo>
                <a:lnTo>
                  <a:pt x="9144000" y="1685544"/>
                </a:lnTo>
                <a:lnTo>
                  <a:pt x="9144000" y="0"/>
                </a:lnTo>
                <a:lnTo>
                  <a:pt x="0" y="0"/>
                </a:lnTo>
                <a:lnTo>
                  <a:pt x="0" y="1685544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7350" y="247268"/>
            <a:ext cx="625729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62710" algn="l"/>
                <a:tab pos="3863975" algn="l"/>
                <a:tab pos="4462145" algn="l"/>
              </a:tabLst>
            </a:pPr>
            <a:r>
              <a:rPr sz="2800" spc="-5" dirty="0"/>
              <a:t>ОБ</a:t>
            </a:r>
            <a:r>
              <a:rPr sz="2800" spc="-10" dirty="0"/>
              <a:t>Щ</a:t>
            </a:r>
            <a:r>
              <a:rPr sz="2800" dirty="0"/>
              <a:t>АЯ	</a:t>
            </a:r>
            <a:r>
              <a:rPr sz="2800" spc="5" dirty="0"/>
              <a:t>ИН</a:t>
            </a:r>
            <a:r>
              <a:rPr sz="2800" spc="10" dirty="0"/>
              <a:t>Ф</a:t>
            </a:r>
            <a:r>
              <a:rPr sz="2800" dirty="0"/>
              <a:t>ОРМАЦИЯ	ОБ	</a:t>
            </a:r>
            <a:r>
              <a:rPr sz="2800" spc="5" dirty="0"/>
              <a:t>И</a:t>
            </a:r>
            <a:r>
              <a:rPr sz="2800" spc="-75" dirty="0"/>
              <a:t>Т</a:t>
            </a:r>
            <a:r>
              <a:rPr sz="2800" dirty="0"/>
              <a:t>О</a:t>
            </a:r>
            <a:r>
              <a:rPr sz="2800" spc="-60" dirty="0"/>
              <a:t>Г</a:t>
            </a:r>
            <a:r>
              <a:rPr sz="2800" dirty="0"/>
              <a:t>О</a:t>
            </a:r>
            <a:r>
              <a:rPr sz="2800" spc="5" dirty="0"/>
              <a:t>В</a:t>
            </a:r>
            <a:r>
              <a:rPr sz="2800" dirty="0"/>
              <a:t>ОМ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657350" y="631012"/>
            <a:ext cx="4621530" cy="83820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84"/>
              </a:spcBef>
              <a:tabLst>
                <a:tab pos="375285" algn="l"/>
                <a:tab pos="2094230" algn="l"/>
                <a:tab pos="2122170" algn="l"/>
                <a:tab pos="3799840" algn="l"/>
              </a:tabLst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СОЧИНЕНИИ		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(ИЗЛОЖЕНИИ)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 В</a:t>
            </a:r>
            <a:r>
              <a:rPr sz="2800" b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800" b="1" spc="-5" smtClean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ru-RU" sz="2800" b="1" spc="-15" dirty="0" smtClean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2800" b="1" smtClean="0">
                <a:solidFill>
                  <a:srgbClr val="FFFFFF"/>
                </a:solidFill>
                <a:latin typeface="Calibri"/>
                <a:cs typeface="Calibri"/>
              </a:rPr>
              <a:t>-2</a:t>
            </a:r>
            <a:r>
              <a:rPr sz="2800" b="1" spc="-15" smtClean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2800" b="1" smtClean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lang="ru-RU" sz="2800" b="1" dirty="0" smtClean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2800" b="1" spc="10" dirty="0">
                <a:solidFill>
                  <a:srgbClr val="FFFFFF"/>
                </a:solidFill>
                <a:latin typeface="Calibri"/>
                <a:cs typeface="Calibri"/>
              </a:rPr>
              <a:t>Ч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ЕБНОМ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800" b="1" spc="-65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800" b="1" spc="-7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6588" y="1973962"/>
            <a:ext cx="8176259" cy="180911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26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Результатом</a:t>
            </a:r>
            <a:r>
              <a:rPr sz="2000" b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2000" b="1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является</a:t>
            </a:r>
            <a:r>
              <a:rPr sz="2000" b="1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«зачёт»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(допуск</a:t>
            </a:r>
            <a:r>
              <a:rPr sz="2000" b="1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ГИА)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или</a:t>
            </a:r>
            <a:endParaRPr sz="2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170"/>
              </a:spcBef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«незачёт».</a:t>
            </a:r>
            <a:endParaRPr sz="20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3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Если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выпускник</a:t>
            </a:r>
            <a:r>
              <a:rPr sz="2000" b="1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получил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за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2000" b="1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endParaRPr sz="2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170"/>
              </a:spcBef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неудовлетворительный</a:t>
            </a:r>
            <a:r>
              <a:rPr sz="2000" b="1" spc="1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30" dirty="0">
                <a:solidFill>
                  <a:srgbClr val="344863"/>
                </a:solidFill>
                <a:latin typeface="Calibri"/>
                <a:cs typeface="Calibri"/>
              </a:rPr>
              <a:t>результат,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ему</a:t>
            </a:r>
            <a:r>
              <a:rPr sz="2000" b="1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предоставляется</a:t>
            </a:r>
            <a:r>
              <a:rPr sz="2000" b="1" spc="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возможность</a:t>
            </a:r>
            <a:endParaRPr sz="2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165"/>
              </a:spcBef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его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пересдать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текущем</a:t>
            </a:r>
            <a:r>
              <a:rPr sz="2000" b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45" dirty="0">
                <a:solidFill>
                  <a:srgbClr val="344863"/>
                </a:solidFill>
                <a:latin typeface="Calibri"/>
                <a:cs typeface="Calibri"/>
              </a:rPr>
              <a:t>году.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6588" y="3757472"/>
            <a:ext cx="8224012" cy="1309370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4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Дата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написания</a:t>
            </a:r>
            <a:r>
              <a:rPr sz="2000" b="1" spc="-10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r>
              <a:rPr sz="2000" b="1" spc="5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smtClean="0">
                <a:solidFill>
                  <a:srgbClr val="344863"/>
                </a:solidFill>
                <a:latin typeface="Calibri"/>
                <a:cs typeface="Calibri"/>
              </a:rPr>
              <a:t>0</a:t>
            </a:r>
            <a:r>
              <a:rPr lang="ru-RU" sz="2000" b="1" spc="-10" dirty="0" smtClean="0">
                <a:solidFill>
                  <a:srgbClr val="344863"/>
                </a:solidFill>
                <a:latin typeface="Calibri"/>
                <a:cs typeface="Calibri"/>
              </a:rPr>
              <a:t>4</a:t>
            </a:r>
            <a:r>
              <a:rPr sz="2000" b="1" spc="-10" smtClean="0">
                <a:solidFill>
                  <a:srgbClr val="344863"/>
                </a:solidFill>
                <a:latin typeface="Calibri"/>
                <a:cs typeface="Calibri"/>
              </a:rPr>
              <a:t>.12.202</a:t>
            </a:r>
            <a:r>
              <a:rPr lang="ru-RU" sz="2000" b="1" spc="-10" dirty="0" smtClean="0">
                <a:solidFill>
                  <a:srgbClr val="344863"/>
                </a:solidFill>
                <a:latin typeface="Calibri"/>
                <a:cs typeface="Calibri"/>
              </a:rPr>
              <a:t>4</a:t>
            </a:r>
            <a:r>
              <a:rPr sz="2000" b="1" spc="35" smtClean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14" dirty="0">
                <a:solidFill>
                  <a:srgbClr val="344863"/>
                </a:solidFill>
                <a:latin typeface="Calibri"/>
                <a:cs typeface="Calibri"/>
              </a:rPr>
              <a:t>г.</a:t>
            </a:r>
            <a:endParaRPr sz="20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3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Время</a:t>
            </a:r>
            <a:r>
              <a:rPr sz="20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написания:</a:t>
            </a:r>
            <a:r>
              <a:rPr sz="2000" b="1" spc="50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3ч.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55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мин.</a:t>
            </a:r>
            <a:r>
              <a:rPr sz="2000" b="1" spc="4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(235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мин.)</a:t>
            </a:r>
            <a:endParaRPr sz="2000">
              <a:latin typeface="Calibri"/>
              <a:cs typeface="Calibri"/>
            </a:endParaRPr>
          </a:p>
          <a:p>
            <a:pPr marL="360045">
              <a:lnSpc>
                <a:spcPct val="100000"/>
              </a:lnSpc>
              <a:spcBef>
                <a:spcPts val="170"/>
              </a:spcBef>
              <a:tabLst>
                <a:tab pos="969644" algn="l"/>
                <a:tab pos="2384425" algn="l"/>
                <a:tab pos="3646804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Для	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участников	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итогового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80990" y="4737303"/>
            <a:ext cx="327723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82420" algn="l"/>
                <a:tab pos="1869439" algn="l"/>
                <a:tab pos="2549525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(и</a:t>
            </a:r>
            <a:r>
              <a:rPr sz="2000" b="1" spc="-45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35" dirty="0">
                <a:solidFill>
                  <a:srgbClr val="344863"/>
                </a:solidFill>
                <a:latin typeface="Calibri"/>
                <a:cs typeface="Calibri"/>
              </a:rPr>
              <a:t>ж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ни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)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ОВЗ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,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2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й-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6588" y="5041391"/>
            <a:ext cx="8270240" cy="1156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>
              <a:lnSpc>
                <a:spcPct val="107000"/>
              </a:lnSpc>
              <a:spcBef>
                <a:spcPts val="100"/>
              </a:spcBef>
              <a:tabLst>
                <a:tab pos="1737995" algn="l"/>
                <a:tab pos="2049145" algn="l"/>
                <a:tab pos="3430270" algn="l"/>
                <a:tab pos="5824220" algn="l"/>
                <a:tab pos="7171690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вал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вал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2000" b="1" spc="-4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ж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ос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ан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3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о 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(изложения)</a:t>
            </a:r>
            <a:r>
              <a:rPr sz="2000" b="1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увеличивается</a:t>
            </a:r>
            <a:r>
              <a:rPr sz="2000" b="1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2000" b="1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lang="ru-RU" sz="2000" b="1" dirty="0" smtClean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smtClean="0">
                <a:solidFill>
                  <a:srgbClr val="C00000"/>
                </a:solidFill>
                <a:latin typeface="Calibri"/>
                <a:cs typeface="Calibri"/>
              </a:rPr>
              <a:t>1,5</a:t>
            </a:r>
            <a:r>
              <a:rPr sz="2000" b="1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smtClean="0">
                <a:solidFill>
                  <a:srgbClr val="C00000"/>
                </a:solidFill>
                <a:latin typeface="Calibri"/>
                <a:cs typeface="Calibri"/>
              </a:rPr>
              <a:t>часа</a:t>
            </a:r>
            <a:endParaRPr sz="2000" b="1">
              <a:solidFill>
                <a:srgbClr val="C00000"/>
              </a:solidFill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3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Возможность</a:t>
            </a:r>
            <a:r>
              <a:rPr sz="20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пересдачи:</a:t>
            </a:r>
            <a:r>
              <a:rPr sz="20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февраль</a:t>
            </a:r>
            <a:r>
              <a:rPr sz="2000" b="1" spc="-5">
                <a:solidFill>
                  <a:srgbClr val="344863"/>
                </a:solidFill>
                <a:latin typeface="Calibri"/>
                <a:cs typeface="Calibri"/>
              </a:rPr>
              <a:t>,</a:t>
            </a:r>
            <a:r>
              <a:rPr sz="2000" b="1" spc="5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lang="ru-RU" sz="2000" b="1" spc="5" dirty="0" smtClean="0">
                <a:solidFill>
                  <a:srgbClr val="344863"/>
                </a:solidFill>
                <a:latin typeface="Calibri"/>
                <a:cs typeface="Calibri"/>
              </a:rPr>
              <a:t>апрель </a:t>
            </a:r>
            <a:r>
              <a:rPr sz="2000" b="1" spc="-5" smtClean="0">
                <a:solidFill>
                  <a:srgbClr val="344863"/>
                </a:solidFill>
                <a:latin typeface="Calibri"/>
                <a:cs typeface="Calibri"/>
              </a:rPr>
              <a:t>202</a:t>
            </a:r>
            <a:r>
              <a:rPr lang="ru-RU" sz="2000" b="1" spc="-5" dirty="0" smtClean="0">
                <a:solidFill>
                  <a:srgbClr val="344863"/>
                </a:solidFill>
                <a:latin typeface="Calibri"/>
                <a:cs typeface="Calibri"/>
              </a:rPr>
              <a:t>4</a:t>
            </a:r>
            <a:r>
              <a:rPr sz="2000" b="1" spc="-15" smtClean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5" dirty="0">
                <a:solidFill>
                  <a:srgbClr val="344863"/>
                </a:solidFill>
                <a:latin typeface="Calibri"/>
                <a:cs typeface="Calibri"/>
              </a:rPr>
              <a:t>г.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171575">
              <a:lnSpc>
                <a:spcPct val="100000"/>
              </a:lnSpc>
              <a:spcBef>
                <a:spcPts val="2020"/>
              </a:spcBef>
            </a:pPr>
            <a:r>
              <a:rPr sz="2800" dirty="0"/>
              <a:t>КРИТЕРИЙ</a:t>
            </a:r>
            <a:r>
              <a:rPr sz="2800" spc="-40" dirty="0"/>
              <a:t> </a:t>
            </a:r>
            <a:r>
              <a:rPr sz="2800" dirty="0"/>
              <a:t>5.</a:t>
            </a:r>
            <a:r>
              <a:rPr sz="2800" spc="-5" dirty="0"/>
              <a:t> </a:t>
            </a:r>
            <a:r>
              <a:rPr sz="2800" spc="-20" dirty="0"/>
              <a:t>ГРАМОТНОСТЬ</a:t>
            </a:r>
            <a:endParaRPr sz="2800"/>
          </a:p>
        </p:txBody>
      </p:sp>
      <p:sp>
        <p:nvSpPr>
          <p:cNvPr id="9" name="object 9"/>
          <p:cNvSpPr/>
          <p:nvPr/>
        </p:nvSpPr>
        <p:spPr>
          <a:xfrm>
            <a:off x="801623" y="2502407"/>
            <a:ext cx="8135620" cy="73660"/>
          </a:xfrm>
          <a:custGeom>
            <a:avLst/>
            <a:gdLst/>
            <a:ahLst/>
            <a:cxnLst/>
            <a:rect l="l" t="t" r="r" b="b"/>
            <a:pathLst>
              <a:path w="8135620" h="73660">
                <a:moveTo>
                  <a:pt x="8135111" y="0"/>
                </a:moveTo>
                <a:lnTo>
                  <a:pt x="0" y="0"/>
                </a:lnTo>
                <a:lnTo>
                  <a:pt x="0" y="73151"/>
                </a:lnTo>
                <a:lnTo>
                  <a:pt x="8135111" y="73151"/>
                </a:lnTo>
                <a:lnTo>
                  <a:pt x="8135111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5215128"/>
            <a:ext cx="9144000" cy="722630"/>
            <a:chOff x="0" y="5215128"/>
            <a:chExt cx="9144000" cy="722630"/>
          </a:xfrm>
        </p:grpSpPr>
        <p:sp>
          <p:nvSpPr>
            <p:cNvPr id="11" name="object 11"/>
            <p:cNvSpPr/>
            <p:nvPr/>
          </p:nvSpPr>
          <p:spPr>
            <a:xfrm>
              <a:off x="1014983" y="5218176"/>
              <a:ext cx="8129270" cy="73660"/>
            </a:xfrm>
            <a:custGeom>
              <a:avLst/>
              <a:gdLst/>
              <a:ahLst/>
              <a:cxnLst/>
              <a:rect l="l" t="t" r="r" b="b"/>
              <a:pathLst>
                <a:path w="8129270" h="73660">
                  <a:moveTo>
                    <a:pt x="0" y="73152"/>
                  </a:moveTo>
                  <a:lnTo>
                    <a:pt x="8129016" y="73152"/>
                  </a:lnTo>
                  <a:lnTo>
                    <a:pt x="8129016" y="0"/>
                  </a:lnTo>
                  <a:lnTo>
                    <a:pt x="0" y="0"/>
                  </a:lnTo>
                  <a:lnTo>
                    <a:pt x="0" y="73152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5215128"/>
              <a:ext cx="1027430" cy="73660"/>
            </a:xfrm>
            <a:custGeom>
              <a:avLst/>
              <a:gdLst/>
              <a:ahLst/>
              <a:cxnLst/>
              <a:rect l="l" t="t" r="r" b="b"/>
              <a:pathLst>
                <a:path w="1027430" h="73660">
                  <a:moveTo>
                    <a:pt x="1027176" y="0"/>
                  </a:moveTo>
                  <a:lnTo>
                    <a:pt x="0" y="0"/>
                  </a:lnTo>
                  <a:lnTo>
                    <a:pt x="0" y="73152"/>
                  </a:lnTo>
                  <a:lnTo>
                    <a:pt x="1027176" y="73152"/>
                  </a:lnTo>
                  <a:lnTo>
                    <a:pt x="10271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4779" y="5286756"/>
              <a:ext cx="8787765" cy="646430"/>
            </a:xfrm>
            <a:custGeom>
              <a:avLst/>
              <a:gdLst/>
              <a:ahLst/>
              <a:cxnLst/>
              <a:rect l="l" t="t" r="r" b="b"/>
              <a:pathLst>
                <a:path w="8787765" h="646429">
                  <a:moveTo>
                    <a:pt x="8787384" y="0"/>
                  </a:moveTo>
                  <a:lnTo>
                    <a:pt x="0" y="0"/>
                  </a:lnTo>
                  <a:lnTo>
                    <a:pt x="0" y="646176"/>
                  </a:lnTo>
                  <a:lnTo>
                    <a:pt x="8787384" y="646176"/>
                  </a:lnTo>
                  <a:lnTo>
                    <a:pt x="8787384" y="0"/>
                  </a:lnTo>
                  <a:close/>
                </a:path>
              </a:pathLst>
            </a:custGeom>
            <a:solidFill>
              <a:srgbClr val="F8D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4779" y="5286756"/>
              <a:ext cx="8787765" cy="646430"/>
            </a:xfrm>
            <a:custGeom>
              <a:avLst/>
              <a:gdLst/>
              <a:ahLst/>
              <a:cxnLst/>
              <a:rect l="l" t="t" r="r" b="b"/>
              <a:pathLst>
                <a:path w="8787765" h="646429">
                  <a:moveTo>
                    <a:pt x="0" y="646176"/>
                  </a:moveTo>
                  <a:lnTo>
                    <a:pt x="8787384" y="646176"/>
                  </a:lnTo>
                  <a:lnTo>
                    <a:pt x="8787384" y="0"/>
                  </a:lnTo>
                  <a:lnTo>
                    <a:pt x="0" y="0"/>
                  </a:lnTo>
                  <a:lnTo>
                    <a:pt x="0" y="646176"/>
                  </a:lnTo>
                  <a:close/>
                </a:path>
              </a:pathLst>
            </a:custGeom>
            <a:ln w="9144">
              <a:solidFill>
                <a:srgbClr val="344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21690" y="1161110"/>
            <a:ext cx="861751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Оценка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>
                <a:solidFill>
                  <a:srgbClr val="344863"/>
                </a:solidFill>
                <a:latin typeface="Calibri"/>
                <a:cs typeface="Calibri"/>
              </a:rPr>
              <a:t>грамотности</a:t>
            </a:r>
            <a:r>
              <a:rPr sz="2000" b="1" spc="15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smtClean="0">
                <a:solidFill>
                  <a:srgbClr val="344863"/>
                </a:solidFill>
                <a:latin typeface="Calibri"/>
                <a:cs typeface="Calibri"/>
              </a:rPr>
              <a:t>участника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«Незачёт»</a:t>
            </a:r>
            <a:r>
              <a:rPr sz="2000" b="1" spc="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ставится,</a:t>
            </a:r>
            <a:r>
              <a:rPr sz="2000" b="1" spc="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если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 на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100</a:t>
            </a:r>
            <a:r>
              <a:rPr sz="20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слов</a:t>
            </a:r>
            <a:endParaRPr sz="2000">
              <a:solidFill>
                <a:srgbClr val="C00000"/>
              </a:solidFill>
              <a:latin typeface="Calibri"/>
              <a:cs typeface="Calibri"/>
            </a:endParaRPr>
          </a:p>
          <a:p>
            <a:pPr marL="12700" marR="5080" indent="57785">
              <a:lnSpc>
                <a:spcPct val="100000"/>
              </a:lnSpc>
            </a:pP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в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среднем</a:t>
            </a:r>
            <a:r>
              <a:rPr sz="20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приходится</a:t>
            </a:r>
            <a:r>
              <a:rPr sz="2000" b="1" spc="9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2000" b="1" spc="434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сумме</a:t>
            </a:r>
            <a:r>
              <a:rPr sz="2000" b="1" spc="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более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пяти</a:t>
            </a:r>
            <a:r>
              <a:rPr sz="2000" b="1" spc="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ошибок: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грамматических,</a:t>
            </a:r>
            <a:r>
              <a:rPr sz="2000" b="1" spc="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орфографических</a:t>
            </a:r>
            <a:r>
              <a:rPr sz="2000" b="1" spc="-5">
                <a:solidFill>
                  <a:srgbClr val="C00000"/>
                </a:solidFill>
                <a:latin typeface="Calibri"/>
                <a:cs typeface="Calibri"/>
              </a:rPr>
              <a:t>,</a:t>
            </a:r>
            <a:r>
              <a:rPr sz="2000" b="1" spc="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10" smtClean="0">
                <a:solidFill>
                  <a:srgbClr val="C00000"/>
                </a:solidFill>
                <a:latin typeface="Calibri"/>
                <a:cs typeface="Calibri"/>
              </a:rPr>
              <a:t>пунктуационных</a:t>
            </a:r>
            <a:endParaRPr sz="2000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body" idx="1"/>
          </p:nvPr>
        </p:nvSpPr>
        <p:spPr>
          <a:xfrm>
            <a:off x="221691" y="2661869"/>
            <a:ext cx="6942455" cy="1972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Количество</a:t>
            </a:r>
            <a:r>
              <a:rPr spc="-15" dirty="0"/>
              <a:t> </a:t>
            </a:r>
            <a:r>
              <a:rPr spc="-10" dirty="0"/>
              <a:t>возможных</a:t>
            </a:r>
            <a:r>
              <a:rPr spc="10" dirty="0"/>
              <a:t> </a:t>
            </a:r>
            <a:r>
              <a:rPr spc="-5" dirty="0"/>
              <a:t>ошибок</a:t>
            </a:r>
            <a:r>
              <a:rPr spc="-10" dirty="0"/>
              <a:t> </a:t>
            </a:r>
            <a:r>
              <a:rPr spc="-15" dirty="0"/>
              <a:t>определяется</a:t>
            </a:r>
            <a:r>
              <a:rPr spc="40" dirty="0"/>
              <a:t> </a:t>
            </a:r>
            <a:r>
              <a:rPr spc="-5" dirty="0"/>
              <a:t>по</a:t>
            </a:r>
            <a:r>
              <a:rPr spc="-15" dirty="0"/>
              <a:t> формуле:</a:t>
            </a:r>
          </a:p>
          <a:p>
            <a:pPr marL="12700">
              <a:lnSpc>
                <a:spcPts val="2150"/>
              </a:lnSpc>
              <a:spcBef>
                <a:spcPts val="30"/>
              </a:spcBef>
            </a:pPr>
            <a:r>
              <a:rPr dirty="0">
                <a:solidFill>
                  <a:srgbClr val="C00000"/>
                </a:solidFill>
              </a:rPr>
              <a:t>О</a:t>
            </a:r>
            <a:r>
              <a:rPr spc="-15" dirty="0">
                <a:solidFill>
                  <a:srgbClr val="C00000"/>
                </a:solidFill>
              </a:rPr>
              <a:t> </a:t>
            </a:r>
            <a:r>
              <a:rPr dirty="0">
                <a:solidFill>
                  <a:srgbClr val="C00000"/>
                </a:solidFill>
              </a:rPr>
              <a:t>=</a:t>
            </a:r>
            <a:r>
              <a:rPr spc="-25" dirty="0">
                <a:solidFill>
                  <a:srgbClr val="C00000"/>
                </a:solidFill>
              </a:rPr>
              <a:t> </a:t>
            </a:r>
            <a:r>
              <a:rPr spc="-30" dirty="0">
                <a:solidFill>
                  <a:srgbClr val="C00000"/>
                </a:solidFill>
              </a:rPr>
              <a:t>Кс</a:t>
            </a:r>
            <a:r>
              <a:rPr spc="5" dirty="0">
                <a:solidFill>
                  <a:srgbClr val="C00000"/>
                </a:solidFill>
              </a:rPr>
              <a:t> </a:t>
            </a:r>
            <a:r>
              <a:rPr b="0" dirty="0">
                <a:solidFill>
                  <a:srgbClr val="C00000"/>
                </a:solidFill>
                <a:latin typeface="Cambria Math"/>
                <a:cs typeface="Cambria Math"/>
              </a:rPr>
              <a:t>⨯</a:t>
            </a:r>
            <a:r>
              <a:rPr dirty="0">
                <a:solidFill>
                  <a:srgbClr val="C00000"/>
                </a:solidFill>
              </a:rPr>
              <a:t>0,05</a:t>
            </a:r>
            <a:r>
              <a:rPr spc="-20" dirty="0">
                <a:solidFill>
                  <a:srgbClr val="C00000"/>
                </a:solidFill>
              </a:rPr>
              <a:t> </a:t>
            </a:r>
            <a:r>
              <a:rPr b="0" dirty="0">
                <a:latin typeface="Calibri"/>
                <a:cs typeface="Calibri"/>
              </a:rPr>
              <a:t>,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30" dirty="0">
                <a:latin typeface="Calibri"/>
                <a:cs typeface="Calibri"/>
              </a:rPr>
              <a:t>где:</a:t>
            </a:r>
          </a:p>
          <a:p>
            <a:pPr marL="12700" marR="2087880">
              <a:lnSpc>
                <a:spcPts val="2160"/>
              </a:lnSpc>
              <a:spcBef>
                <a:spcPts val="60"/>
              </a:spcBef>
            </a:pPr>
            <a:r>
              <a:rPr b="0" dirty="0">
                <a:latin typeface="Calibri"/>
                <a:cs typeface="Calibri"/>
              </a:rPr>
              <a:t>О – </a:t>
            </a:r>
            <a:r>
              <a:rPr b="0" spc="-10" dirty="0">
                <a:latin typeface="Calibri"/>
                <a:cs typeface="Calibri"/>
              </a:rPr>
              <a:t>количество </a:t>
            </a:r>
            <a:r>
              <a:rPr b="0" dirty="0">
                <a:latin typeface="Calibri"/>
                <a:cs typeface="Calibri"/>
              </a:rPr>
              <a:t>возможных ошибок </a:t>
            </a:r>
            <a:r>
              <a:rPr b="0" spc="-5" dirty="0">
                <a:latin typeface="Calibri"/>
                <a:cs typeface="Calibri"/>
              </a:rPr>
              <a:t>для «зачета»; </a:t>
            </a:r>
            <a:r>
              <a:rPr b="0" spc="-39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Кс</a:t>
            </a:r>
            <a:r>
              <a:rPr b="0" dirty="0">
                <a:latin typeface="Calibri"/>
                <a:cs typeface="Calibri"/>
              </a:rPr>
              <a:t> –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количество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слов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 итоговом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сочинении;</a:t>
            </a:r>
          </a:p>
          <a:p>
            <a:pPr marL="12700">
              <a:lnSpc>
                <a:spcPts val="2090"/>
              </a:lnSpc>
            </a:pPr>
            <a:r>
              <a:rPr b="0" dirty="0">
                <a:latin typeface="Calibri"/>
                <a:cs typeface="Calibri"/>
              </a:rPr>
              <a:t>0,05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–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значение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по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количеству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возможных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ошибок</a:t>
            </a:r>
          </a:p>
          <a:p>
            <a:pPr marL="12700">
              <a:lnSpc>
                <a:spcPct val="100000"/>
              </a:lnSpc>
            </a:pPr>
            <a:r>
              <a:rPr b="0" spc="-5" dirty="0">
                <a:latin typeface="Calibri"/>
                <a:cs typeface="Calibri"/>
              </a:rPr>
              <a:t>(более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5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ошибок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на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100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слов).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b="0" spc="-5" dirty="0">
                <a:latin typeface="Calibri"/>
                <a:cs typeface="Calibri"/>
              </a:rPr>
              <a:t>Например: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сочинении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300 слов </a:t>
            </a:r>
            <a:r>
              <a:rPr b="0" spc="-15" dirty="0">
                <a:latin typeface="Calibri"/>
                <a:cs typeface="Calibri"/>
              </a:rPr>
              <a:t>(Кс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).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Количество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возможных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ошибок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396098" y="4312157"/>
            <a:ext cx="1292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=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Кс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mbria Math"/>
                <a:cs typeface="Cambria Math"/>
              </a:rPr>
              <a:t>⨯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0,05,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9352" y="4586172"/>
            <a:ext cx="8778240" cy="1310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4455">
              <a:lnSpc>
                <a:spcPts val="2150"/>
              </a:lnSpc>
              <a:spcBef>
                <a:spcPts val="100"/>
              </a:spcBef>
            </a:pP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то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есть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300 </a:t>
            </a:r>
            <a:r>
              <a:rPr sz="1800" dirty="0">
                <a:solidFill>
                  <a:srgbClr val="344863"/>
                </a:solidFill>
                <a:latin typeface="Cambria Math"/>
                <a:cs typeface="Cambria Math"/>
              </a:rPr>
              <a:t>⨯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0,05=15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(если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800" spc="-20" dirty="0">
                <a:solidFill>
                  <a:srgbClr val="344863"/>
                </a:solidFill>
                <a:latin typeface="Calibri"/>
                <a:cs typeface="Calibri"/>
              </a:rPr>
              <a:t>результате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получается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дробное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число,</a:t>
            </a:r>
            <a:r>
              <a:rPr sz="18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применяются</a:t>
            </a:r>
            <a:endParaRPr sz="1800">
              <a:latin typeface="Calibri"/>
              <a:cs typeface="Calibri"/>
            </a:endParaRPr>
          </a:p>
          <a:p>
            <a:pPr marL="84455">
              <a:lnSpc>
                <a:spcPts val="2150"/>
              </a:lnSpc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правила</a:t>
            </a:r>
            <a:r>
              <a:rPr sz="1800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округления)</a:t>
            </a:r>
            <a:endParaRPr sz="1800">
              <a:latin typeface="Calibri"/>
              <a:cs typeface="Calibri"/>
            </a:endParaRPr>
          </a:p>
          <a:p>
            <a:pPr marL="84455">
              <a:lnSpc>
                <a:spcPct val="100000"/>
              </a:lnSpc>
              <a:spcBef>
                <a:spcPts val="1375"/>
              </a:spcBef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Разрешается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пользоваться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орфографическими</a:t>
            </a:r>
            <a:r>
              <a:rPr sz="18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libri"/>
                <a:cs typeface="Calibri"/>
              </a:rPr>
              <a:t>словарями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,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выданными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Комиссией</a:t>
            </a:r>
            <a:endParaRPr sz="1800">
              <a:latin typeface="Calibri"/>
              <a:cs typeface="Calibri"/>
            </a:endParaRPr>
          </a:p>
          <a:p>
            <a:pPr marL="84455">
              <a:lnSpc>
                <a:spcPct val="100000"/>
              </a:lnSpc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проведению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сочинения.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8316" y="192785"/>
            <a:ext cx="688022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415665" algn="l"/>
              </a:tabLst>
            </a:pPr>
            <a:r>
              <a:rPr sz="2400" b="0" spc="-20" dirty="0">
                <a:latin typeface="Calibri Light"/>
                <a:cs typeface="Calibri Light"/>
              </a:rPr>
              <a:t>АЛГОРИТМ</a:t>
            </a:r>
            <a:r>
              <a:rPr sz="2400" b="0" spc="445" dirty="0">
                <a:latin typeface="Calibri Light"/>
                <a:cs typeface="Calibri Light"/>
              </a:rPr>
              <a:t> </a:t>
            </a:r>
            <a:r>
              <a:rPr sz="2400" b="0" spc="-15">
                <a:latin typeface="Calibri Light"/>
                <a:cs typeface="Calibri Light"/>
              </a:rPr>
              <a:t>РАБОТЫ</a:t>
            </a:r>
            <a:r>
              <a:rPr sz="2400" b="0" spc="450">
                <a:latin typeface="Calibri Light"/>
                <a:cs typeface="Calibri Light"/>
              </a:rPr>
              <a:t> </a:t>
            </a:r>
            <a:r>
              <a:rPr sz="2400" b="0" spc="-5" smtClean="0">
                <a:latin typeface="Calibri Light"/>
                <a:cs typeface="Calibri Light"/>
              </a:rPr>
              <a:t>НАД</a:t>
            </a:r>
            <a:r>
              <a:rPr lang="ru-RU" sz="2400" b="0" spc="-5" dirty="0" smtClean="0">
                <a:latin typeface="Calibri Light"/>
                <a:cs typeface="Calibri Light"/>
              </a:rPr>
              <a:t> </a:t>
            </a:r>
            <a:r>
              <a:rPr sz="2400" b="0" spc="-20" smtClean="0">
                <a:latin typeface="Calibri Light"/>
                <a:cs typeface="Calibri Light"/>
              </a:rPr>
              <a:t>ИТОГОВЫМ</a:t>
            </a:r>
            <a:r>
              <a:rPr sz="2400" b="0" spc="395" smtClean="0">
                <a:latin typeface="Calibri Light"/>
                <a:cs typeface="Calibri Light"/>
              </a:rPr>
              <a:t> </a:t>
            </a:r>
            <a:r>
              <a:rPr sz="2400" b="0" spc="-25" dirty="0">
                <a:latin typeface="Calibri Light"/>
                <a:cs typeface="Calibri Light"/>
              </a:rPr>
              <a:t>СОЧИНЕНИЕМ</a:t>
            </a:r>
            <a:endParaRPr sz="2400">
              <a:latin typeface="Calibri Light"/>
              <a:cs typeface="Calibri Ligh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0" y="760476"/>
          <a:ext cx="9143364" cy="60975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875"/>
                <a:gridCol w="368934"/>
                <a:gridCol w="8495030"/>
                <a:gridCol w="136525"/>
              </a:tblGrid>
              <a:tr h="8063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1440" marR="28511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Из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шести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предложенных</a:t>
                      </a:r>
                      <a:r>
                        <a:rPr sz="1400" spc="6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выбираю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только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те,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которых</a:t>
                      </a:r>
                      <a:r>
                        <a:rPr sz="1400" spc="6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ПОНЯТНЫ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все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слова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раздельности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общий </a:t>
                      </a:r>
                      <a:r>
                        <a:rPr sz="1400" spc="-30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смысл.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ru-RU" sz="1400" spc="-1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400" spc="-15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оставшимся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понятным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темам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подбираю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два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литературных</a:t>
                      </a:r>
                      <a:r>
                        <a:rPr sz="1400" spc="1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аргумента.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Оставляю</a:t>
                      </a:r>
                      <a:r>
                        <a:rPr sz="1400" spc="3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те,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которым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подобрал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два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ПРОЧИТАННЫХ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произведения.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ru-RU" sz="1400" spc="-10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400" spc="-1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508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Выбираю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одну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ПОНЯТНУЮ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тему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двумя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ПРОЧИТАННЫМИ</a:t>
                      </a:r>
                      <a:r>
                        <a:rPr sz="1400" spc="1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произведениями</a:t>
                      </a:r>
                      <a:r>
                        <a:rPr sz="1400" spc="9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качестве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аргументов.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Если </a:t>
                      </a:r>
                      <a:r>
                        <a:rPr sz="1400" spc="-30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формулировка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утвердительная,</a:t>
                      </a:r>
                      <a:r>
                        <a:rPr sz="1400" spc="1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перевожу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её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ВОПРОСИТЕЛЬНУЮ.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011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ru-RU" sz="1400" spc="-1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400" spc="-15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Составляю</a:t>
                      </a:r>
                      <a:r>
                        <a:rPr sz="1400" spc="-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план: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 marR="775970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</a:t>
                      </a:r>
                      <a:r>
                        <a:rPr sz="1400" b="1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вступление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.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Раскрываю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тему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ключевые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слова,</a:t>
                      </a:r>
                      <a:r>
                        <a:rPr sz="1400" spc="-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объясняю,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чем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собираюсь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рассуждать. </a:t>
                      </a:r>
                      <a:r>
                        <a:rPr sz="1400" spc="-3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</a:t>
                      </a:r>
                      <a:r>
                        <a:rPr sz="1400" b="1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1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(ответ на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опорой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 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1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пример)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 marR="1083310">
                        <a:lnSpc>
                          <a:spcPct val="100000"/>
                        </a:lnSpc>
                        <a:buSzPct val="92857"/>
                        <a:buAutoNum type="arabicPlain" startAt="3"/>
                        <a:tabLst>
                          <a:tab pos="234950" algn="l"/>
                        </a:tabLst>
                      </a:pPr>
                      <a:r>
                        <a:rPr sz="1400" b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й</a:t>
                      </a:r>
                      <a:r>
                        <a:rPr sz="1400" b="1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114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(ответ на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опорой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 </a:t>
                      </a:r>
                      <a:r>
                        <a:rPr sz="1400" spc="-30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9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пример)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34315" indent="-143510">
                        <a:lnSpc>
                          <a:spcPct val="100000"/>
                        </a:lnSpc>
                        <a:buSzPct val="92857"/>
                        <a:buAutoNum type="arabicPlain" startAt="3"/>
                        <a:tabLst>
                          <a:tab pos="234950" algn="l"/>
                        </a:tabLst>
                      </a:pPr>
                      <a:r>
                        <a:rPr sz="1400" b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й</a:t>
                      </a:r>
                      <a:r>
                        <a:rPr sz="1400" b="1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общий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вывод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 вопрос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темы,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складывающийся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из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микровывода</a:t>
                      </a:r>
                      <a:r>
                        <a:rPr sz="1400" spc="1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микровывода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(Если</a:t>
                      </a:r>
                      <a:r>
                        <a:rPr sz="1400" i="1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 на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 дан</a:t>
                      </a:r>
                      <a:r>
                        <a:rPr sz="1400" i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сразу в</a:t>
                      </a:r>
                      <a:r>
                        <a:rPr sz="1400" i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первом</a:t>
                      </a:r>
                      <a:r>
                        <a:rPr sz="1400" i="1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абзаце,</a:t>
                      </a:r>
                      <a:r>
                        <a:rPr sz="1400" i="1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вывод</a:t>
                      </a:r>
                      <a:r>
                        <a:rPr sz="1400" i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может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быть</a:t>
                      </a:r>
                      <a:r>
                        <a:rPr sz="1400" i="1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актуальности/сложности/неоднозначности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темы,</a:t>
                      </a:r>
                      <a:r>
                        <a:rPr sz="1400" i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эмоциональным</a:t>
                      </a:r>
                      <a:r>
                        <a:rPr sz="1400" i="1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откликом</a:t>
                      </a:r>
                      <a:r>
                        <a:rPr sz="1400" i="1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i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нее).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ru-RU" sz="1400" spc="-1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400" spc="-15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Пишу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сочинение.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849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lang="ru-RU" sz="1400" spc="-15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1400" spc="-15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Проверяю: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</a:t>
                      </a:r>
                      <a:r>
                        <a:rPr sz="1400" spc="2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(от</a:t>
                      </a:r>
                      <a:r>
                        <a:rPr sz="1400" spc="-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270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выше,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лучше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больше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350)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наличие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четкого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ответа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сочинения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(КАК,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ЗАЧЕМ,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СОГЛАСНЫ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ЛИ…)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наличие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названий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авторов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произведений</a:t>
                      </a:r>
                      <a:r>
                        <a:rPr sz="1400" spc="1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литературных</a:t>
                      </a:r>
                      <a:r>
                        <a:rPr sz="1400" spc="1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аргументов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логичность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работы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(не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должно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быть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противоречивых</a:t>
                      </a:r>
                      <a:r>
                        <a:rPr sz="1400" spc="8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суждений)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устраняю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речевые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недочеты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(повторы,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неудачные</a:t>
                      </a:r>
                      <a:r>
                        <a:rPr sz="1400" spc="8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местоимения,</a:t>
                      </a:r>
                      <a:r>
                        <a:rPr sz="1400" spc="1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иностилевая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лексика)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проверяю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грамотность,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необходимости</a:t>
                      </a:r>
                      <a:r>
                        <a:rPr sz="1400" spc="8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используя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ОРФОГРАФИЧЕСКИЙ</a:t>
                      </a:r>
                      <a:r>
                        <a:rPr sz="1400" spc="1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СЛОВАРЬ.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3534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ru-RU" sz="1400" spc="-20" dirty="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sz="1400" spc="-20" smtClean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564130" algn="l"/>
                        </a:tabLst>
                      </a:pP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После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внесённых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исправлений	перепроверяю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0" y="100583"/>
            <a:ext cx="9144000" cy="1466214"/>
            <a:chOff x="0" y="100583"/>
            <a:chExt cx="9144000" cy="1466214"/>
          </a:xfrm>
        </p:grpSpPr>
        <p:sp>
          <p:nvSpPr>
            <p:cNvPr id="6" name="object 6"/>
            <p:cNvSpPr/>
            <p:nvPr/>
          </p:nvSpPr>
          <p:spPr>
            <a:xfrm>
              <a:off x="0" y="914399"/>
              <a:ext cx="9144000" cy="158750"/>
            </a:xfrm>
            <a:custGeom>
              <a:avLst/>
              <a:gdLst/>
              <a:ahLst/>
              <a:cxnLst/>
              <a:rect l="l" t="t" r="r" b="b"/>
              <a:pathLst>
                <a:path w="9144000" h="158750">
                  <a:moveTo>
                    <a:pt x="9144000" y="0"/>
                  </a:moveTo>
                  <a:lnTo>
                    <a:pt x="0" y="0"/>
                  </a:lnTo>
                  <a:lnTo>
                    <a:pt x="0" y="158496"/>
                  </a:lnTo>
                  <a:lnTo>
                    <a:pt x="9144000" y="15849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2849" y="1048638"/>
              <a:ext cx="369570" cy="518159"/>
            </a:xfrm>
            <a:custGeom>
              <a:avLst/>
              <a:gdLst/>
              <a:ahLst/>
              <a:cxnLst/>
              <a:rect l="l" t="t" r="r" b="b"/>
              <a:pathLst>
                <a:path w="369570" h="518159">
                  <a:moveTo>
                    <a:pt x="369100" y="0"/>
                  </a:moveTo>
                  <a:lnTo>
                    <a:pt x="0" y="0"/>
                  </a:lnTo>
                  <a:lnTo>
                    <a:pt x="0" y="518160"/>
                  </a:lnTo>
                  <a:lnTo>
                    <a:pt x="369100" y="518160"/>
                  </a:lnTo>
                  <a:lnTo>
                    <a:pt x="369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647176" y="533399"/>
              <a:ext cx="356870" cy="152400"/>
            </a:xfrm>
            <a:custGeom>
              <a:avLst/>
              <a:gdLst/>
              <a:ahLst/>
              <a:cxnLst/>
              <a:rect l="l" t="t" r="r" b="b"/>
              <a:pathLst>
                <a:path w="356870" h="152400">
                  <a:moveTo>
                    <a:pt x="112776" y="103632"/>
                  </a:moveTo>
                  <a:lnTo>
                    <a:pt x="0" y="103632"/>
                  </a:lnTo>
                  <a:lnTo>
                    <a:pt x="0" y="152400"/>
                  </a:lnTo>
                  <a:lnTo>
                    <a:pt x="112776" y="152400"/>
                  </a:lnTo>
                  <a:lnTo>
                    <a:pt x="112776" y="103632"/>
                  </a:lnTo>
                  <a:close/>
                </a:path>
                <a:path w="356870" h="152400">
                  <a:moveTo>
                    <a:pt x="353568" y="103632"/>
                  </a:moveTo>
                  <a:lnTo>
                    <a:pt x="170688" y="103632"/>
                  </a:lnTo>
                  <a:lnTo>
                    <a:pt x="170688" y="149352"/>
                  </a:lnTo>
                  <a:lnTo>
                    <a:pt x="353568" y="149352"/>
                  </a:lnTo>
                  <a:lnTo>
                    <a:pt x="353568" y="103632"/>
                  </a:lnTo>
                  <a:close/>
                </a:path>
                <a:path w="356870" h="152400">
                  <a:moveTo>
                    <a:pt x="356616" y="0"/>
                  </a:moveTo>
                  <a:lnTo>
                    <a:pt x="240792" y="0"/>
                  </a:lnTo>
                  <a:lnTo>
                    <a:pt x="240792" y="45720"/>
                  </a:lnTo>
                  <a:lnTo>
                    <a:pt x="356616" y="45720"/>
                  </a:lnTo>
                  <a:lnTo>
                    <a:pt x="356616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136499" y="1042288"/>
            <a:ext cx="8871585" cy="524510"/>
            <a:chOff x="136499" y="1042288"/>
            <a:chExt cx="8871585" cy="524510"/>
          </a:xfrm>
        </p:grpSpPr>
        <p:sp>
          <p:nvSpPr>
            <p:cNvPr id="12" name="object 12"/>
            <p:cNvSpPr/>
            <p:nvPr/>
          </p:nvSpPr>
          <p:spPr>
            <a:xfrm>
              <a:off x="511937" y="1048638"/>
              <a:ext cx="8489315" cy="518159"/>
            </a:xfrm>
            <a:custGeom>
              <a:avLst/>
              <a:gdLst/>
              <a:ahLst/>
              <a:cxnLst/>
              <a:rect l="l" t="t" r="r" b="b"/>
              <a:pathLst>
                <a:path w="8489315" h="518159">
                  <a:moveTo>
                    <a:pt x="8489188" y="0"/>
                  </a:moveTo>
                  <a:lnTo>
                    <a:pt x="0" y="0"/>
                  </a:lnTo>
                  <a:lnTo>
                    <a:pt x="0" y="518160"/>
                  </a:lnTo>
                  <a:lnTo>
                    <a:pt x="8489188" y="518160"/>
                  </a:lnTo>
                  <a:lnTo>
                    <a:pt x="8489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6499" y="1048638"/>
              <a:ext cx="8871585" cy="0"/>
            </a:xfrm>
            <a:custGeom>
              <a:avLst/>
              <a:gdLst/>
              <a:ahLst/>
              <a:cxnLst/>
              <a:rect l="l" t="t" r="r" b="b"/>
              <a:pathLst>
                <a:path w="8871585">
                  <a:moveTo>
                    <a:pt x="0" y="0"/>
                  </a:moveTo>
                  <a:lnTo>
                    <a:pt x="887097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094740"/>
          </a:xfrm>
          <a:custGeom>
            <a:avLst/>
            <a:gdLst/>
            <a:ahLst/>
            <a:cxnLst/>
            <a:rect l="l" t="t" r="r" b="b"/>
            <a:pathLst>
              <a:path w="9144000" h="1094740">
                <a:moveTo>
                  <a:pt x="9144000" y="0"/>
                </a:moveTo>
                <a:lnTo>
                  <a:pt x="0" y="0"/>
                </a:lnTo>
                <a:lnTo>
                  <a:pt x="0" y="1094232"/>
                </a:lnTo>
                <a:lnTo>
                  <a:pt x="9144000" y="1094232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54100" y="336296"/>
            <a:ext cx="7265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23035" algn="l"/>
                <a:tab pos="3370579" algn="l"/>
                <a:tab pos="3677920" algn="l"/>
                <a:tab pos="5502275" algn="l"/>
              </a:tabLst>
            </a:pPr>
            <a:r>
              <a:rPr sz="2400" spc="-5" dirty="0"/>
              <a:t>СИСТЕМА	</a:t>
            </a:r>
            <a:r>
              <a:rPr sz="2400" spc="-25" dirty="0"/>
              <a:t>ПОДГОТОВКИ	</a:t>
            </a:r>
            <a:r>
              <a:rPr sz="2400" dirty="0"/>
              <a:t>К	</a:t>
            </a:r>
            <a:r>
              <a:rPr sz="2400" spc="-15" dirty="0"/>
              <a:t>ИТОГОВОМУ	</a:t>
            </a:r>
            <a:r>
              <a:rPr sz="2400" spc="-5" dirty="0"/>
              <a:t>СОЧИНЕНИЮ</a:t>
            </a:r>
            <a:endParaRPr sz="2400"/>
          </a:p>
        </p:txBody>
      </p:sp>
      <p:grpSp>
        <p:nvGrpSpPr>
          <p:cNvPr id="4" name="object 4"/>
          <p:cNvGrpSpPr/>
          <p:nvPr/>
        </p:nvGrpSpPr>
        <p:grpSpPr>
          <a:xfrm>
            <a:off x="8314944" y="91439"/>
            <a:ext cx="713232" cy="829183"/>
            <a:chOff x="8314944" y="91439"/>
            <a:chExt cx="713232" cy="829183"/>
          </a:xfrm>
        </p:grpSpPr>
        <p:sp>
          <p:nvSpPr>
            <p:cNvPr id="6" name="object 6"/>
            <p:cNvSpPr/>
            <p:nvPr/>
          </p:nvSpPr>
          <p:spPr>
            <a:xfrm>
              <a:off x="8342376" y="91439"/>
              <a:ext cx="685800" cy="307975"/>
            </a:xfrm>
            <a:custGeom>
              <a:avLst/>
              <a:gdLst/>
              <a:ahLst/>
              <a:cxnLst/>
              <a:rect l="l" t="t" r="r" b="b"/>
              <a:pathLst>
                <a:path w="685800" h="307975">
                  <a:moveTo>
                    <a:pt x="140208" y="0"/>
                  </a:moveTo>
                  <a:lnTo>
                    <a:pt x="0" y="0"/>
                  </a:lnTo>
                  <a:lnTo>
                    <a:pt x="0" y="57912"/>
                  </a:lnTo>
                  <a:lnTo>
                    <a:pt x="140208" y="57912"/>
                  </a:lnTo>
                  <a:lnTo>
                    <a:pt x="140208" y="0"/>
                  </a:lnTo>
                  <a:close/>
                </a:path>
                <a:path w="685800" h="307975">
                  <a:moveTo>
                    <a:pt x="393179" y="121932"/>
                  </a:moveTo>
                  <a:lnTo>
                    <a:pt x="256032" y="121932"/>
                  </a:lnTo>
                  <a:lnTo>
                    <a:pt x="256032" y="179832"/>
                  </a:lnTo>
                  <a:lnTo>
                    <a:pt x="393179" y="179832"/>
                  </a:lnTo>
                  <a:lnTo>
                    <a:pt x="393179" y="121932"/>
                  </a:lnTo>
                  <a:close/>
                </a:path>
                <a:path w="685800" h="307975">
                  <a:moveTo>
                    <a:pt x="685800" y="249936"/>
                  </a:moveTo>
                  <a:lnTo>
                    <a:pt x="545592" y="249936"/>
                  </a:lnTo>
                  <a:lnTo>
                    <a:pt x="545592" y="307848"/>
                  </a:lnTo>
                  <a:lnTo>
                    <a:pt x="685800" y="307848"/>
                  </a:lnTo>
                  <a:lnTo>
                    <a:pt x="685800" y="249936"/>
                  </a:lnTo>
                  <a:close/>
                </a:path>
                <a:path w="685800" h="307975">
                  <a:moveTo>
                    <a:pt x="685800" y="124968"/>
                  </a:moveTo>
                  <a:lnTo>
                    <a:pt x="463296" y="124968"/>
                  </a:lnTo>
                  <a:lnTo>
                    <a:pt x="463296" y="179832"/>
                  </a:lnTo>
                  <a:lnTo>
                    <a:pt x="685800" y="179832"/>
                  </a:lnTo>
                  <a:lnTo>
                    <a:pt x="685800" y="124968"/>
                  </a:lnTo>
                  <a:close/>
                </a:path>
                <a:path w="685800" h="307975">
                  <a:moveTo>
                    <a:pt x="685800" y="3048"/>
                  </a:moveTo>
                  <a:lnTo>
                    <a:pt x="225552" y="3048"/>
                  </a:lnTo>
                  <a:lnTo>
                    <a:pt x="225552" y="57912"/>
                  </a:lnTo>
                  <a:lnTo>
                    <a:pt x="685800" y="57912"/>
                  </a:lnTo>
                  <a:lnTo>
                    <a:pt x="685800" y="3048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14944" y="612647"/>
              <a:ext cx="685800" cy="307975"/>
            </a:xfrm>
            <a:custGeom>
              <a:avLst/>
              <a:gdLst/>
              <a:ahLst/>
              <a:cxnLst/>
              <a:rect l="l" t="t" r="r" b="b"/>
              <a:pathLst>
                <a:path w="685800" h="307975">
                  <a:moveTo>
                    <a:pt x="140208" y="249936"/>
                  </a:moveTo>
                  <a:lnTo>
                    <a:pt x="0" y="249936"/>
                  </a:lnTo>
                  <a:lnTo>
                    <a:pt x="0" y="307848"/>
                  </a:lnTo>
                  <a:lnTo>
                    <a:pt x="140208" y="307848"/>
                  </a:lnTo>
                  <a:lnTo>
                    <a:pt x="140208" y="249936"/>
                  </a:lnTo>
                  <a:close/>
                </a:path>
                <a:path w="685800" h="307975">
                  <a:moveTo>
                    <a:pt x="393192" y="128016"/>
                  </a:moveTo>
                  <a:lnTo>
                    <a:pt x="252984" y="128016"/>
                  </a:lnTo>
                  <a:lnTo>
                    <a:pt x="252984" y="185928"/>
                  </a:lnTo>
                  <a:lnTo>
                    <a:pt x="393192" y="185928"/>
                  </a:lnTo>
                  <a:lnTo>
                    <a:pt x="393192" y="128016"/>
                  </a:lnTo>
                  <a:close/>
                </a:path>
                <a:path w="685800" h="307975">
                  <a:moveTo>
                    <a:pt x="679704" y="246888"/>
                  </a:moveTo>
                  <a:lnTo>
                    <a:pt x="222504" y="246888"/>
                  </a:lnTo>
                  <a:lnTo>
                    <a:pt x="222504" y="304800"/>
                  </a:lnTo>
                  <a:lnTo>
                    <a:pt x="679704" y="304800"/>
                  </a:lnTo>
                  <a:lnTo>
                    <a:pt x="679704" y="246888"/>
                  </a:lnTo>
                  <a:close/>
                </a:path>
                <a:path w="685800" h="307975">
                  <a:moveTo>
                    <a:pt x="682752" y="124968"/>
                  </a:moveTo>
                  <a:lnTo>
                    <a:pt x="460248" y="124968"/>
                  </a:lnTo>
                  <a:lnTo>
                    <a:pt x="460248" y="182880"/>
                  </a:lnTo>
                  <a:lnTo>
                    <a:pt x="682752" y="182880"/>
                  </a:lnTo>
                  <a:lnTo>
                    <a:pt x="682752" y="124968"/>
                  </a:lnTo>
                  <a:close/>
                </a:path>
                <a:path w="685800" h="307975">
                  <a:moveTo>
                    <a:pt x="685787" y="0"/>
                  </a:moveTo>
                  <a:lnTo>
                    <a:pt x="545592" y="0"/>
                  </a:lnTo>
                  <a:lnTo>
                    <a:pt x="545592" y="57912"/>
                  </a:lnTo>
                  <a:lnTo>
                    <a:pt x="685787" y="57912"/>
                  </a:lnTo>
                  <a:lnTo>
                    <a:pt x="685787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7937" y="1208024"/>
          <a:ext cx="8644889" cy="53917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380"/>
                <a:gridCol w="8144509"/>
              </a:tblGrid>
              <a:tr h="914400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1.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Чтение</a:t>
                      </a:r>
                      <a:r>
                        <a:rPr sz="1800" b="1" spc="-4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1" spc="-45" dirty="0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литературных</a:t>
                      </a:r>
                      <a:r>
                        <a:rPr sz="1800" spc="40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произведений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-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анализ</a:t>
                      </a:r>
                      <a:r>
                        <a:rPr sz="1800" spc="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их</a:t>
                      </a:r>
                      <a:r>
                        <a:rPr sz="1800" spc="-1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проблематики</a:t>
                      </a:r>
                      <a:r>
                        <a:rPr lang="ru-RU" sz="1800" spc="-5" dirty="0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Использование</a:t>
                      </a:r>
                      <a:r>
                        <a:rPr lang="ru-RU" sz="1800" spc="-5" baseline="0" dirty="0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актуальных</a:t>
                      </a:r>
                      <a:r>
                        <a:rPr sz="1800" spc="10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читательских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стратегий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1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при</a:t>
                      </a:r>
                      <a:r>
                        <a:rPr lang="ru-RU" sz="1800" spc="-5" dirty="0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ё</a:t>
                      </a:r>
                      <a:r>
                        <a:rPr sz="1800" spc="-5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мов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.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Ведение</a:t>
                      </a:r>
                      <a:r>
                        <a:rPr sz="1800" spc="3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«золотых</a:t>
                      </a: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тетрадей</a:t>
                      </a:r>
                      <a:r>
                        <a:rPr sz="1800" b="1" spc="-1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»</a:t>
                      </a:r>
                      <a:endParaRPr sz="1800" b="1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657098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2.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Словарная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работа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 </a:t>
                      </a: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ключевыми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понятиями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Привлечение</a:t>
                      </a:r>
                      <a:r>
                        <a:rPr sz="1800" spc="5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пословиц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афоризмов</a:t>
                      </a:r>
                      <a:r>
                        <a:rPr sz="1800" spc="-3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отработки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ключевых</a:t>
                      </a:r>
                      <a:r>
                        <a:rPr sz="1800" spc="3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понятий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</a:tr>
              <a:tr h="381380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3.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Использование</a:t>
                      </a:r>
                      <a:r>
                        <a:rPr sz="1800" spc="-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тем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прошлых</a:t>
                      </a:r>
                      <a:r>
                        <a:rPr sz="1800" spc="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лет</a:t>
                      </a:r>
                      <a:r>
                        <a:rPr sz="1800" spc="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проведения</a:t>
                      </a:r>
                      <a:r>
                        <a:rPr sz="1800" spc="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понятийного</a:t>
                      </a:r>
                      <a:r>
                        <a:rPr sz="1800" b="1" spc="3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анализа</a:t>
                      </a:r>
                      <a:r>
                        <a:rPr sz="1800" b="1" spc="1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endParaRPr sz="180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4.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Создание</a:t>
                      </a:r>
                      <a:r>
                        <a:rPr sz="1800" spc="34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графических</a:t>
                      </a:r>
                      <a:r>
                        <a:rPr sz="1800" b="1" spc="3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моделей</a:t>
                      </a:r>
                      <a:r>
                        <a:rPr sz="1800" b="1" spc="35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при</a:t>
                      </a:r>
                      <a:r>
                        <a:rPr sz="1800" spc="35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составлении</a:t>
                      </a:r>
                      <a:r>
                        <a:rPr sz="1800" spc="36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плана</a:t>
                      </a:r>
                      <a:r>
                        <a:rPr sz="1800" b="1" spc="33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сочинения</a:t>
                      </a:r>
                      <a:r>
                        <a:rPr sz="1800" spc="36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(стратегия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 marR="81915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«Фишбоун»,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таблицы,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кластеры,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карты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понятий,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сравнительные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диаграммы</a:t>
                      </a:r>
                      <a:r>
                        <a:rPr sz="1800" spc="40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 </a:t>
                      </a:r>
                      <a:r>
                        <a:rPr sz="1800" spc="-3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др.)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656971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5.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31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Написание </a:t>
                      </a:r>
                      <a:r>
                        <a:rPr sz="18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письменных ответов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структуре «тезис</a:t>
                      </a:r>
                      <a:r>
                        <a:rPr sz="1800" spc="3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+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800" spc="3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аргумент» </a:t>
                      </a:r>
                      <a:r>
                        <a:rPr sz="1800" spc="-3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1" i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над</a:t>
                      </a:r>
                      <a:r>
                        <a:rPr sz="1800" b="1" i="1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предметном</a:t>
                      </a:r>
                      <a:r>
                        <a:rPr sz="1800" b="1" i="1" spc="5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формате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6.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Составление</a:t>
                      </a:r>
                      <a:r>
                        <a:rPr sz="1800" spc="2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+mn-lt"/>
                          <a:cs typeface="Calibri"/>
                        </a:rPr>
                        <a:t>плана</a:t>
                      </a:r>
                      <a:r>
                        <a:rPr lang="ru-RU" sz="1800" b="1" baseline="0" dirty="0" smtClean="0">
                          <a:solidFill>
                            <a:srgbClr val="C00000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800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сочинений</a:t>
                      </a:r>
                      <a:r>
                        <a:rPr sz="1800" spc="-5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написанием</a:t>
                      </a:r>
                      <a:r>
                        <a:rPr sz="1800" spc="-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отдельных</a:t>
                      </a:r>
                      <a:r>
                        <a:rPr sz="1800" spc="25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частей</a:t>
                      </a:r>
                      <a:endParaRPr sz="180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656996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7.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191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Обучение</a:t>
                      </a:r>
                      <a:r>
                        <a:rPr sz="1800" spc="7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навыкам</a:t>
                      </a:r>
                      <a:r>
                        <a:rPr sz="1800" spc="8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редактирования</a:t>
                      </a:r>
                      <a:r>
                        <a:rPr sz="1800" b="1" spc="7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(дописать,</a:t>
                      </a:r>
                      <a:r>
                        <a:rPr sz="1800" spc="5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изменить</a:t>
                      </a:r>
                      <a:r>
                        <a:rPr sz="1800" spc="8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часть</a:t>
                      </a:r>
                      <a:r>
                        <a:rPr sz="1800" spc="7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8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др.).</a:t>
                      </a:r>
                      <a:r>
                        <a:rPr sz="1800" spc="15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Неудачно </a:t>
                      </a:r>
                      <a:r>
                        <a:rPr sz="1800" spc="-3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выполненная</a:t>
                      </a:r>
                      <a:r>
                        <a:rPr sz="1800" spc="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работа</a:t>
                      </a:r>
                      <a:r>
                        <a:rPr sz="1800" spc="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обязательно </a:t>
                      </a:r>
                      <a:r>
                        <a:rPr sz="1800" spc="-5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переписывается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83493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lang="ru-RU" sz="1800" dirty="0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1800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  <a:tabLst>
                          <a:tab pos="1697989" algn="l"/>
                          <a:tab pos="2914650" algn="l"/>
                          <a:tab pos="4277360" algn="l"/>
                          <a:tab pos="5500370" algn="l"/>
                          <a:tab pos="6570345" algn="l"/>
                          <a:tab pos="7811134" algn="l"/>
                        </a:tabLst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Отслеживание	</a:t>
                      </a:r>
                      <a:r>
                        <a:rPr sz="18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динамики	</a:t>
                      </a:r>
                      <a:r>
                        <a:rPr sz="18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результатов	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написания	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итоговых	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сочинений	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smtClean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критериям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1154" y="636523"/>
          <a:ext cx="8893175" cy="5949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/>
                <a:gridCol w="7978775"/>
              </a:tblGrid>
              <a:tr h="42735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НОМЕР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5E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ТЕМА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5E52"/>
                    </a:solidFill>
                  </a:tcPr>
                </a:tc>
              </a:tr>
              <a:tr h="858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213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Согласны</a:t>
                      </a:r>
                      <a:r>
                        <a:rPr sz="2000" b="1" i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ли</a:t>
                      </a:r>
                      <a:r>
                        <a:rPr sz="2000" b="1" i="1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Вы</a:t>
                      </a:r>
                      <a:r>
                        <a:rPr sz="2000" b="1" i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</a:t>
                      </a:r>
                      <a:r>
                        <a:rPr sz="2000" b="1" i="1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словами</a:t>
                      </a:r>
                      <a:r>
                        <a:rPr sz="2000" b="1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А.А.Вознесенского:</a:t>
                      </a:r>
                      <a:r>
                        <a:rPr sz="2000" b="1" i="1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«Все</a:t>
                      </a:r>
                      <a:r>
                        <a:rPr sz="2000" b="1" i="1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прогрессы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реакционны,</a:t>
                      </a:r>
                      <a:r>
                        <a:rPr sz="2000" b="1" i="1" spc="-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если</a:t>
                      </a:r>
                      <a:r>
                        <a:rPr sz="2000" b="1" i="1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рушится</a:t>
                      </a:r>
                      <a:r>
                        <a:rPr sz="2000" b="1" i="1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человек»?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466349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Обществоведческие</a:t>
                      </a:r>
                      <a:r>
                        <a:rPr sz="2000" b="1" spc="4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термины</a:t>
                      </a:r>
                      <a:r>
                        <a:rPr sz="2000" b="1" spc="6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(толковый</a:t>
                      </a:r>
                      <a:r>
                        <a:rPr sz="2000" i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словарь</a:t>
                      </a:r>
                      <a:r>
                        <a:rPr sz="2000" i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Т.Ф.</a:t>
                      </a:r>
                      <a:r>
                        <a:rPr sz="2000" i="1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Ефремовой)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48640" marR="257175" indent="-457200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Прогресс</a:t>
                      </a:r>
                      <a:r>
                        <a:rPr sz="2000" b="1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1)</a:t>
                      </a:r>
                      <a:r>
                        <a:rPr sz="2000" spc="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поступательное</a:t>
                      </a:r>
                      <a:r>
                        <a:rPr sz="2000" spc="6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движение,</a:t>
                      </a:r>
                      <a:r>
                        <a:rPr sz="2000" spc="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улучшение</a:t>
                      </a:r>
                      <a:r>
                        <a:rPr sz="2000" spc="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процессе</a:t>
                      </a:r>
                      <a:r>
                        <a:rPr sz="2000" spc="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развития </a:t>
                      </a:r>
                      <a:r>
                        <a:rPr sz="20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(противоп.: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регресс).</a:t>
                      </a:r>
                      <a:r>
                        <a:rPr sz="2000" spc="3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2)</a:t>
                      </a:r>
                      <a:r>
                        <a:rPr sz="20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разг.</a:t>
                      </a:r>
                      <a:r>
                        <a:rPr sz="2000" spc="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Переход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более</a:t>
                      </a:r>
                      <a:r>
                        <a:rPr sz="2000" spc="5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высокую</a:t>
                      </a:r>
                      <a:r>
                        <a:rPr sz="2000" spc="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ступень</a:t>
                      </a:r>
                      <a:r>
                        <a:rPr sz="2000" spc="6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развития, </a:t>
                      </a:r>
                      <a:r>
                        <a:rPr sz="2000" spc="-434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улучшение</a:t>
                      </a:r>
                      <a:r>
                        <a:rPr sz="2000" spc="7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чем-л.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48640" marR="248285" indent="-457200">
                        <a:lnSpc>
                          <a:spcPct val="100000"/>
                        </a:lnSpc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Реакционный</a:t>
                      </a:r>
                      <a:r>
                        <a:rPr sz="2000" b="1" spc="5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b="1" spc="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1)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соотносящийся</a:t>
                      </a:r>
                      <a:r>
                        <a:rPr sz="2000" spc="6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20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знач.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сущ.:</a:t>
                      </a:r>
                      <a:r>
                        <a:rPr sz="20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реакция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(2*),</a:t>
                      </a:r>
                      <a:r>
                        <a:rPr sz="2000" spc="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связанный</a:t>
                      </a:r>
                      <a:r>
                        <a:rPr sz="2000" spc="10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 </a:t>
                      </a:r>
                      <a:r>
                        <a:rPr sz="20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ним.</a:t>
                      </a:r>
                      <a:r>
                        <a:rPr sz="2000" spc="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2)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Свойственный</a:t>
                      </a:r>
                      <a:r>
                        <a:rPr sz="2000" spc="4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реакции</a:t>
                      </a:r>
                      <a:r>
                        <a:rPr sz="20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(2*),</a:t>
                      </a:r>
                      <a:r>
                        <a:rPr sz="2000" spc="3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характерный</a:t>
                      </a:r>
                      <a:r>
                        <a:rPr sz="2000" spc="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20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нее.</a:t>
                      </a:r>
                      <a:r>
                        <a:rPr sz="2000" spc="6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3)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Враждебный </a:t>
                      </a:r>
                      <a:r>
                        <a:rPr sz="2000" b="1" spc="-434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прогрессу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действующий</a:t>
                      </a:r>
                      <a:r>
                        <a:rPr sz="20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интересах</a:t>
                      </a:r>
                      <a:r>
                        <a:rPr sz="2000" spc="6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реакции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(2*1).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Реакция</a:t>
                      </a:r>
                      <a:r>
                        <a:rPr sz="2000" b="1" spc="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(2*)</a:t>
                      </a:r>
                      <a:r>
                        <a:rPr sz="2000" b="1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b="1" spc="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политика</a:t>
                      </a:r>
                      <a:r>
                        <a:rPr sz="20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активного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сопротивления</a:t>
                      </a:r>
                      <a:r>
                        <a:rPr sz="2000" spc="7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общественному</a:t>
                      </a:r>
                      <a:r>
                        <a:rPr sz="2000" spc="8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прогрессу,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48640">
                        <a:lnSpc>
                          <a:spcPct val="100000"/>
                        </a:lnSpc>
                      </a:pP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направленная</a:t>
                      </a:r>
                      <a:r>
                        <a:rPr sz="2000" spc="1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сохранение</a:t>
                      </a:r>
                      <a:r>
                        <a:rPr sz="2000" spc="7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старых,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отживших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порядков</a:t>
                      </a:r>
                      <a:r>
                        <a:rPr sz="1350" spc="-15" dirty="0">
                          <a:latin typeface="Calibri"/>
                          <a:cs typeface="Calibri"/>
                        </a:rPr>
                        <a:t>.</a:t>
                      </a:r>
                      <a:endParaRPr sz="13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Метафора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«если</a:t>
                      </a:r>
                      <a:r>
                        <a:rPr sz="2000" spc="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рушится</a:t>
                      </a:r>
                      <a:r>
                        <a:rPr sz="2000" spc="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человек»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(утрата</a:t>
                      </a:r>
                      <a:r>
                        <a:rPr sz="20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духовного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начала…</a:t>
                      </a:r>
                      <a:r>
                        <a:rPr sz="2000" spc="4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…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Согласны</a:t>
                      </a: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ли</a:t>
                      </a:r>
                      <a:r>
                        <a:rPr sz="20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Вы…</a:t>
                      </a:r>
                      <a:r>
                        <a:rPr sz="20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?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1517" y="160477"/>
            <a:ext cx="77463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496890"/>
                </a:solidFill>
              </a:rPr>
              <a:t>ПОНЯТИЙНЫЙ</a:t>
            </a:r>
            <a:r>
              <a:rPr sz="1800" spc="430" dirty="0">
                <a:solidFill>
                  <a:srgbClr val="496890"/>
                </a:solidFill>
              </a:rPr>
              <a:t> </a:t>
            </a:r>
            <a:r>
              <a:rPr sz="1800" spc="-10" dirty="0">
                <a:solidFill>
                  <a:srgbClr val="496890"/>
                </a:solidFill>
              </a:rPr>
              <a:t>АНАЛИЗ</a:t>
            </a:r>
            <a:r>
              <a:rPr sz="1800" spc="450" dirty="0">
                <a:solidFill>
                  <a:srgbClr val="496890"/>
                </a:solidFill>
              </a:rPr>
              <a:t> </a:t>
            </a:r>
            <a:r>
              <a:rPr sz="1800" dirty="0">
                <a:solidFill>
                  <a:srgbClr val="496890"/>
                </a:solidFill>
              </a:rPr>
              <a:t>ТЕМЫ</a:t>
            </a:r>
            <a:r>
              <a:rPr sz="1800" spc="385" dirty="0">
                <a:solidFill>
                  <a:srgbClr val="496890"/>
                </a:solidFill>
              </a:rPr>
              <a:t> </a:t>
            </a:r>
            <a:r>
              <a:rPr sz="1800" spc="-20" dirty="0">
                <a:solidFill>
                  <a:srgbClr val="496890"/>
                </a:solidFill>
              </a:rPr>
              <a:t>ИТОГОВОГО</a:t>
            </a:r>
            <a:r>
              <a:rPr sz="1800" spc="390" dirty="0">
                <a:solidFill>
                  <a:srgbClr val="496890"/>
                </a:solidFill>
              </a:rPr>
              <a:t> </a:t>
            </a:r>
            <a:r>
              <a:rPr sz="1800" spc="-5" dirty="0">
                <a:solidFill>
                  <a:srgbClr val="496890"/>
                </a:solidFill>
              </a:rPr>
              <a:t>СОЧИНЕНИЯ</a:t>
            </a:r>
            <a:r>
              <a:rPr sz="1800" spc="409" dirty="0">
                <a:solidFill>
                  <a:srgbClr val="496890"/>
                </a:solidFill>
              </a:rPr>
              <a:t> </a:t>
            </a:r>
            <a:r>
              <a:rPr sz="1800" dirty="0">
                <a:solidFill>
                  <a:srgbClr val="496890"/>
                </a:solidFill>
              </a:rPr>
              <a:t>1</a:t>
            </a:r>
            <a:r>
              <a:rPr sz="1800" spc="409" dirty="0">
                <a:solidFill>
                  <a:srgbClr val="496890"/>
                </a:solidFill>
              </a:rPr>
              <a:t> </a:t>
            </a:r>
            <a:r>
              <a:rPr sz="1800" spc="-5" dirty="0">
                <a:solidFill>
                  <a:srgbClr val="496890"/>
                </a:solidFill>
              </a:rPr>
              <a:t>ДЕКАБРЯ</a:t>
            </a:r>
            <a:r>
              <a:rPr sz="1800" spc="430" dirty="0">
                <a:solidFill>
                  <a:srgbClr val="496890"/>
                </a:solidFill>
              </a:rPr>
              <a:t> </a:t>
            </a:r>
            <a:r>
              <a:rPr sz="1800" spc="-5" dirty="0">
                <a:solidFill>
                  <a:srgbClr val="496890"/>
                </a:solidFill>
              </a:rPr>
              <a:t>2021</a:t>
            </a:r>
            <a:r>
              <a:rPr sz="1800" spc="5" dirty="0">
                <a:solidFill>
                  <a:srgbClr val="496890"/>
                </a:solidFill>
              </a:rPr>
              <a:t> </a:t>
            </a:r>
            <a:r>
              <a:rPr sz="1800" spc="-35" dirty="0">
                <a:solidFill>
                  <a:srgbClr val="496890"/>
                </a:solidFill>
              </a:rPr>
              <a:t>г.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4100" y="336296"/>
            <a:ext cx="6901180" cy="615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00"/>
              </a:lnSpc>
              <a:spcBef>
                <a:spcPts val="100"/>
              </a:spcBef>
              <a:tabLst>
                <a:tab pos="1163320" algn="l"/>
                <a:tab pos="1461770" algn="l"/>
                <a:tab pos="3774440" algn="l"/>
              </a:tabLst>
            </a:pPr>
            <a:r>
              <a:rPr sz="2400" spc="-60" dirty="0"/>
              <a:t>РАБОТА	</a:t>
            </a:r>
            <a:r>
              <a:rPr sz="2400" dirty="0"/>
              <a:t>С	</a:t>
            </a:r>
            <a:r>
              <a:rPr sz="2400" spc="-35" dirty="0"/>
              <a:t>ГРАФИЧЕСКИМИ	</a:t>
            </a:r>
            <a:r>
              <a:rPr sz="2400" spc="-20" dirty="0"/>
              <a:t>МОДЕЛЯМИ</a:t>
            </a:r>
            <a:r>
              <a:rPr sz="2400" spc="30" dirty="0"/>
              <a:t> </a:t>
            </a:r>
            <a:r>
              <a:rPr sz="1600" dirty="0"/>
              <a:t>(стратегия</a:t>
            </a:r>
            <a:endParaRPr sz="1600"/>
          </a:p>
          <a:p>
            <a:pPr marL="12700">
              <a:lnSpc>
                <a:spcPts val="1839"/>
              </a:lnSpc>
            </a:pPr>
            <a:r>
              <a:rPr sz="1600" dirty="0"/>
              <a:t>«Фишбоун», </a:t>
            </a:r>
            <a:r>
              <a:rPr sz="1600" spc="-5" dirty="0"/>
              <a:t>таблицы,</a:t>
            </a:r>
            <a:r>
              <a:rPr sz="1600" spc="-50" dirty="0"/>
              <a:t> </a:t>
            </a:r>
            <a:r>
              <a:rPr sz="1600" dirty="0"/>
              <a:t>кластеры,</a:t>
            </a:r>
            <a:r>
              <a:rPr sz="1600" spc="-45" dirty="0"/>
              <a:t> </a:t>
            </a:r>
            <a:r>
              <a:rPr sz="1600" spc="-5" dirty="0"/>
              <a:t>карты</a:t>
            </a:r>
            <a:r>
              <a:rPr sz="1600" spc="-15" dirty="0"/>
              <a:t> </a:t>
            </a:r>
            <a:r>
              <a:rPr sz="1600" dirty="0"/>
              <a:t>понятий, </a:t>
            </a:r>
            <a:r>
              <a:rPr sz="1600" spc="-5" dirty="0"/>
              <a:t>сравнительные</a:t>
            </a:r>
            <a:r>
              <a:rPr sz="1600" spc="-60" dirty="0"/>
              <a:t> </a:t>
            </a:r>
            <a:r>
              <a:rPr sz="1600" dirty="0"/>
              <a:t>диаграммы)</a:t>
            </a:r>
            <a:endParaRPr sz="1600"/>
          </a:p>
        </p:txBody>
      </p:sp>
      <p:grpSp>
        <p:nvGrpSpPr>
          <p:cNvPr id="3" name="object 3"/>
          <p:cNvGrpSpPr/>
          <p:nvPr/>
        </p:nvGrpSpPr>
        <p:grpSpPr>
          <a:xfrm>
            <a:off x="8314944" y="91439"/>
            <a:ext cx="713232" cy="829183"/>
            <a:chOff x="8314944" y="91439"/>
            <a:chExt cx="713232" cy="829183"/>
          </a:xfrm>
        </p:grpSpPr>
        <p:sp>
          <p:nvSpPr>
            <p:cNvPr id="5" name="object 5"/>
            <p:cNvSpPr/>
            <p:nvPr/>
          </p:nvSpPr>
          <p:spPr>
            <a:xfrm>
              <a:off x="8342376" y="91439"/>
              <a:ext cx="685800" cy="307975"/>
            </a:xfrm>
            <a:custGeom>
              <a:avLst/>
              <a:gdLst/>
              <a:ahLst/>
              <a:cxnLst/>
              <a:rect l="l" t="t" r="r" b="b"/>
              <a:pathLst>
                <a:path w="685800" h="307975">
                  <a:moveTo>
                    <a:pt x="140208" y="0"/>
                  </a:moveTo>
                  <a:lnTo>
                    <a:pt x="0" y="0"/>
                  </a:lnTo>
                  <a:lnTo>
                    <a:pt x="0" y="57912"/>
                  </a:lnTo>
                  <a:lnTo>
                    <a:pt x="140208" y="57912"/>
                  </a:lnTo>
                  <a:lnTo>
                    <a:pt x="140208" y="0"/>
                  </a:lnTo>
                  <a:close/>
                </a:path>
                <a:path w="685800" h="307975">
                  <a:moveTo>
                    <a:pt x="393179" y="121932"/>
                  </a:moveTo>
                  <a:lnTo>
                    <a:pt x="256032" y="121932"/>
                  </a:lnTo>
                  <a:lnTo>
                    <a:pt x="256032" y="179832"/>
                  </a:lnTo>
                  <a:lnTo>
                    <a:pt x="393179" y="179832"/>
                  </a:lnTo>
                  <a:lnTo>
                    <a:pt x="393179" y="121932"/>
                  </a:lnTo>
                  <a:close/>
                </a:path>
                <a:path w="685800" h="307975">
                  <a:moveTo>
                    <a:pt x="685800" y="249936"/>
                  </a:moveTo>
                  <a:lnTo>
                    <a:pt x="545592" y="249936"/>
                  </a:lnTo>
                  <a:lnTo>
                    <a:pt x="545592" y="307848"/>
                  </a:lnTo>
                  <a:lnTo>
                    <a:pt x="685800" y="307848"/>
                  </a:lnTo>
                  <a:lnTo>
                    <a:pt x="685800" y="249936"/>
                  </a:lnTo>
                  <a:close/>
                </a:path>
                <a:path w="685800" h="307975">
                  <a:moveTo>
                    <a:pt x="685800" y="124968"/>
                  </a:moveTo>
                  <a:lnTo>
                    <a:pt x="463296" y="124968"/>
                  </a:lnTo>
                  <a:lnTo>
                    <a:pt x="463296" y="179832"/>
                  </a:lnTo>
                  <a:lnTo>
                    <a:pt x="685800" y="179832"/>
                  </a:lnTo>
                  <a:lnTo>
                    <a:pt x="685800" y="124968"/>
                  </a:lnTo>
                  <a:close/>
                </a:path>
                <a:path w="685800" h="307975">
                  <a:moveTo>
                    <a:pt x="685800" y="3048"/>
                  </a:moveTo>
                  <a:lnTo>
                    <a:pt x="225552" y="3048"/>
                  </a:lnTo>
                  <a:lnTo>
                    <a:pt x="225552" y="57912"/>
                  </a:lnTo>
                  <a:lnTo>
                    <a:pt x="685800" y="57912"/>
                  </a:lnTo>
                  <a:lnTo>
                    <a:pt x="685800" y="3048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14944" y="612647"/>
              <a:ext cx="685800" cy="307975"/>
            </a:xfrm>
            <a:custGeom>
              <a:avLst/>
              <a:gdLst/>
              <a:ahLst/>
              <a:cxnLst/>
              <a:rect l="l" t="t" r="r" b="b"/>
              <a:pathLst>
                <a:path w="685800" h="307975">
                  <a:moveTo>
                    <a:pt x="140208" y="249936"/>
                  </a:moveTo>
                  <a:lnTo>
                    <a:pt x="0" y="249936"/>
                  </a:lnTo>
                  <a:lnTo>
                    <a:pt x="0" y="307848"/>
                  </a:lnTo>
                  <a:lnTo>
                    <a:pt x="140208" y="307848"/>
                  </a:lnTo>
                  <a:lnTo>
                    <a:pt x="140208" y="249936"/>
                  </a:lnTo>
                  <a:close/>
                </a:path>
                <a:path w="685800" h="307975">
                  <a:moveTo>
                    <a:pt x="393192" y="128016"/>
                  </a:moveTo>
                  <a:lnTo>
                    <a:pt x="252984" y="128016"/>
                  </a:lnTo>
                  <a:lnTo>
                    <a:pt x="252984" y="185928"/>
                  </a:lnTo>
                  <a:lnTo>
                    <a:pt x="393192" y="185928"/>
                  </a:lnTo>
                  <a:lnTo>
                    <a:pt x="393192" y="128016"/>
                  </a:lnTo>
                  <a:close/>
                </a:path>
                <a:path w="685800" h="307975">
                  <a:moveTo>
                    <a:pt x="679704" y="246888"/>
                  </a:moveTo>
                  <a:lnTo>
                    <a:pt x="222504" y="246888"/>
                  </a:lnTo>
                  <a:lnTo>
                    <a:pt x="222504" y="304800"/>
                  </a:lnTo>
                  <a:lnTo>
                    <a:pt x="679704" y="304800"/>
                  </a:lnTo>
                  <a:lnTo>
                    <a:pt x="679704" y="246888"/>
                  </a:lnTo>
                  <a:close/>
                </a:path>
                <a:path w="685800" h="307975">
                  <a:moveTo>
                    <a:pt x="682752" y="124968"/>
                  </a:moveTo>
                  <a:lnTo>
                    <a:pt x="460248" y="124968"/>
                  </a:lnTo>
                  <a:lnTo>
                    <a:pt x="460248" y="182880"/>
                  </a:lnTo>
                  <a:lnTo>
                    <a:pt x="682752" y="182880"/>
                  </a:lnTo>
                  <a:lnTo>
                    <a:pt x="682752" y="124968"/>
                  </a:lnTo>
                  <a:close/>
                </a:path>
                <a:path w="685800" h="307975">
                  <a:moveTo>
                    <a:pt x="685787" y="0"/>
                  </a:moveTo>
                  <a:lnTo>
                    <a:pt x="545592" y="0"/>
                  </a:lnTo>
                  <a:lnTo>
                    <a:pt x="545592" y="57912"/>
                  </a:lnTo>
                  <a:lnTo>
                    <a:pt x="685787" y="57912"/>
                  </a:lnTo>
                  <a:lnTo>
                    <a:pt x="685787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59" y="1213103"/>
            <a:ext cx="4215384" cy="250240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85359" y="1286255"/>
            <a:ext cx="4145280" cy="385876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9768" y="3928871"/>
            <a:ext cx="3998976" cy="29291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28615" y="5358384"/>
            <a:ext cx="3986784" cy="1286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53998"/>
          </a:xfrm>
        </p:spPr>
        <p:txBody>
          <a:bodyPr/>
          <a:lstStyle/>
          <a:p>
            <a:pPr algn="ctr"/>
            <a:r>
              <a:rPr lang="ru-RU" sz="3600" dirty="0" smtClean="0"/>
              <a:t>Спасибо за внимание!   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825" y="164084"/>
            <a:ext cx="6062345" cy="8375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90"/>
              </a:spcBef>
            </a:pP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Структура</a:t>
            </a:r>
            <a:r>
              <a:rPr sz="2800" spc="-9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закрытого</a:t>
            </a:r>
            <a:r>
              <a:rPr sz="2800" spc="-8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банка</a:t>
            </a:r>
            <a:r>
              <a:rPr sz="2800" spc="-4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тем </a:t>
            </a:r>
            <a:r>
              <a:rPr sz="2800" spc="-70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344863"/>
                </a:solidFill>
                <a:latin typeface="Georgia"/>
                <a:cs typeface="Georgia"/>
              </a:rPr>
              <a:t>итогового</a:t>
            </a:r>
            <a:r>
              <a:rPr sz="2800" spc="-4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сочинения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213103"/>
            <a:ext cx="9144000" cy="573405"/>
          </a:xfrm>
          <a:custGeom>
            <a:avLst/>
            <a:gdLst/>
            <a:ahLst/>
            <a:cxnLst/>
            <a:rect l="l" t="t" r="r" b="b"/>
            <a:pathLst>
              <a:path w="9144000" h="573405">
                <a:moveTo>
                  <a:pt x="9144000" y="0"/>
                </a:moveTo>
                <a:lnTo>
                  <a:pt x="0" y="0"/>
                </a:lnTo>
                <a:lnTo>
                  <a:pt x="0" y="573024"/>
                </a:lnTo>
                <a:lnTo>
                  <a:pt x="9144000" y="573024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4642" y="2171191"/>
            <a:ext cx="797496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Разделы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подразделы</a:t>
            </a:r>
            <a:endParaRPr sz="1800">
              <a:latin typeface="Georgia"/>
              <a:cs typeface="Georgia"/>
            </a:endParaRPr>
          </a:p>
          <a:p>
            <a:pPr marL="243840" indent="-231775">
              <a:lnSpc>
                <a:spcPct val="100000"/>
              </a:lnSpc>
              <a:buAutoNum type="arabicPlain"/>
              <a:tabLst>
                <a:tab pos="244475" algn="l"/>
              </a:tabLst>
            </a:pP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Духовно-нравственные</a:t>
            </a:r>
            <a:r>
              <a:rPr sz="1800" b="1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ориентиры</a:t>
            </a:r>
            <a:r>
              <a:rPr sz="18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 человека</a:t>
            </a:r>
            <a:endParaRPr sz="1800">
              <a:latin typeface="Georgia"/>
              <a:cs typeface="Georgia"/>
            </a:endParaRPr>
          </a:p>
          <a:p>
            <a:pPr marL="445134" lvl="1" indent="-433070">
              <a:lnSpc>
                <a:spcPct val="100000"/>
              </a:lnSpc>
              <a:buAutoNum type="arabicPeriod"/>
              <a:tabLst>
                <a:tab pos="445770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Внутренний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мир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его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личностные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качества.</a:t>
            </a:r>
            <a:endParaRPr sz="1800">
              <a:latin typeface="Georgia"/>
              <a:cs typeface="Georgia"/>
            </a:endParaRPr>
          </a:p>
          <a:p>
            <a:pPr marL="473075" lvl="1" indent="-461009">
              <a:lnSpc>
                <a:spcPct val="100000"/>
              </a:lnSpc>
              <a:buAutoNum type="arabicPeriod"/>
              <a:tabLst>
                <a:tab pos="473709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Отношение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другому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человеку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(окружению),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нравственные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642" y="3269107"/>
            <a:ext cx="628840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идеалы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выбор</a:t>
            </a:r>
            <a:r>
              <a:rPr sz="18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между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добром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злом.</a:t>
            </a:r>
            <a:endParaRPr sz="1800">
              <a:latin typeface="Georgia"/>
              <a:cs typeface="Georgia"/>
            </a:endParaRPr>
          </a:p>
          <a:p>
            <a:pPr marL="471805" lvl="1" indent="-459740">
              <a:lnSpc>
                <a:spcPct val="100000"/>
              </a:lnSpc>
              <a:buAutoNum type="arabicPeriod" startAt="3"/>
              <a:tabLst>
                <a:tab pos="472440" algn="l"/>
              </a:tabLst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Познание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человеком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самого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себя.</a:t>
            </a:r>
            <a:endParaRPr sz="1800">
              <a:latin typeface="Georgia"/>
              <a:cs typeface="Georgia"/>
            </a:endParaRPr>
          </a:p>
          <a:p>
            <a:pPr marL="475615" lvl="1" indent="-462915">
              <a:lnSpc>
                <a:spcPct val="100000"/>
              </a:lnSpc>
              <a:buAutoNum type="arabicPeriod" startAt="3"/>
              <a:tabLst>
                <a:tab pos="47561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Свобода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ее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ограничения.</a:t>
            </a:r>
            <a:endParaRPr sz="1800">
              <a:latin typeface="Georgia"/>
              <a:cs typeface="Georgia"/>
            </a:endParaRPr>
          </a:p>
          <a:p>
            <a:pPr marL="271780" indent="-259715">
              <a:lnSpc>
                <a:spcPct val="100000"/>
              </a:lnSpc>
              <a:buAutoNum type="arabicPlain" startAt="2"/>
              <a:tabLst>
                <a:tab pos="272415" algn="l"/>
              </a:tabLst>
            </a:pPr>
            <a:r>
              <a:rPr sz="1800" b="1" spc="-10" dirty="0">
                <a:solidFill>
                  <a:srgbClr val="001F5F"/>
                </a:solidFill>
                <a:latin typeface="Georgia"/>
                <a:cs typeface="Georgia"/>
              </a:rPr>
              <a:t>Семья,</a:t>
            </a:r>
            <a:r>
              <a:rPr sz="18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общество,</a:t>
            </a:r>
            <a:r>
              <a:rPr sz="1800" b="1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Отечество</a:t>
            </a:r>
            <a:r>
              <a:rPr sz="1800" b="1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b="1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endParaRPr sz="1800">
              <a:latin typeface="Georgia"/>
              <a:cs typeface="Georgia"/>
            </a:endParaRPr>
          </a:p>
          <a:p>
            <a:pPr marL="472440" lvl="1" indent="-46037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7307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Семья,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род;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семейные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ценности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традиции.</a:t>
            </a:r>
            <a:endParaRPr sz="1800">
              <a:latin typeface="Georgia"/>
              <a:cs typeface="Georgia"/>
            </a:endParaRPr>
          </a:p>
          <a:p>
            <a:pPr marL="500380" lvl="1" indent="-488315">
              <a:lnSpc>
                <a:spcPct val="100000"/>
              </a:lnSpc>
              <a:buAutoNum type="arabicPeriod"/>
              <a:tabLst>
                <a:tab pos="501015" algn="l"/>
              </a:tabLst>
            </a:pP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общество.</a:t>
            </a:r>
            <a:endParaRPr sz="1800">
              <a:latin typeface="Georgia"/>
              <a:cs typeface="Georgia"/>
            </a:endParaRPr>
          </a:p>
          <a:p>
            <a:pPr marL="555625" lvl="1" indent="-543560">
              <a:lnSpc>
                <a:spcPct val="100000"/>
              </a:lnSpc>
              <a:buAutoNum type="arabicPeriod"/>
              <a:tabLst>
                <a:tab pos="554990" algn="l"/>
                <a:tab pos="556260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Родина,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государство,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гражданская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позиция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4642" y="5464555"/>
            <a:ext cx="50272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100"/>
              </a:spcBef>
              <a:buAutoNum type="arabicPlain" startAt="3"/>
              <a:tabLst>
                <a:tab pos="272415" algn="l"/>
              </a:tabLst>
            </a:pP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Природа</a:t>
            </a:r>
            <a:r>
              <a:rPr sz="1800" b="1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Georgia"/>
                <a:cs typeface="Georgia"/>
              </a:rPr>
              <a:t>культура</a:t>
            </a:r>
            <a:r>
              <a:rPr sz="1800" b="1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b="1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 человека</a:t>
            </a:r>
            <a:endParaRPr sz="1800">
              <a:latin typeface="Georgia"/>
              <a:cs typeface="Georgia"/>
            </a:endParaRPr>
          </a:p>
          <a:p>
            <a:pPr marL="527050" lvl="1" indent="-514984">
              <a:lnSpc>
                <a:spcPct val="100000"/>
              </a:lnSpc>
              <a:buAutoNum type="arabicPeriod"/>
              <a:tabLst>
                <a:tab pos="527050" algn="l"/>
                <a:tab pos="52768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Природа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  <a:p>
            <a:pPr marL="500380" lvl="1" indent="-488315">
              <a:lnSpc>
                <a:spcPct val="100000"/>
              </a:lnSpc>
              <a:buAutoNum type="arabicPeriod"/>
              <a:tabLst>
                <a:tab pos="50101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Наука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  <a:p>
            <a:pPr marL="497205" lvl="1" indent="-485140">
              <a:lnSpc>
                <a:spcPct val="100000"/>
              </a:lnSpc>
              <a:buAutoNum type="arabicPeriod"/>
              <a:tabLst>
                <a:tab pos="497840" algn="l"/>
              </a:tabLst>
            </a:pP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Искусство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87895" y="3532632"/>
            <a:ext cx="2070100" cy="3108960"/>
          </a:xfrm>
          <a:custGeom>
            <a:avLst/>
            <a:gdLst/>
            <a:ahLst/>
            <a:cxnLst/>
            <a:rect l="l" t="t" r="r" b="b"/>
            <a:pathLst>
              <a:path w="2070100" h="3108959">
                <a:moveTo>
                  <a:pt x="2069592" y="0"/>
                </a:moveTo>
                <a:lnTo>
                  <a:pt x="0" y="0"/>
                </a:lnTo>
                <a:lnTo>
                  <a:pt x="0" y="3108960"/>
                </a:lnTo>
                <a:lnTo>
                  <a:pt x="2069592" y="3108960"/>
                </a:lnTo>
                <a:lnTo>
                  <a:pt x="2069592" y="0"/>
                </a:lnTo>
                <a:close/>
              </a:path>
            </a:pathLst>
          </a:custGeom>
          <a:solidFill>
            <a:srgbClr val="ACB8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880225" y="3565651"/>
            <a:ext cx="1903095" cy="17322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0"/>
              </a:spcBef>
              <a:tabLst>
                <a:tab pos="304800" algn="l"/>
                <a:tab pos="509270" algn="l"/>
                <a:tab pos="963294" algn="l"/>
                <a:tab pos="990600" algn="l"/>
                <a:tab pos="1183005" algn="l"/>
                <a:tab pos="1588135" algn="l"/>
                <a:tab pos="1774189" algn="l"/>
              </a:tabLst>
            </a:pP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400" spc="-10">
                <a:solidFill>
                  <a:srgbClr val="001F5F"/>
                </a:solidFill>
                <a:latin typeface="Georgia"/>
                <a:cs typeface="Georgia"/>
              </a:rPr>
              <a:t>	</a:t>
            </a:r>
            <a:r>
              <a:rPr sz="1400" spc="-15" smtClean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spc="25" smtClean="0">
                <a:solidFill>
                  <a:srgbClr val="001F5F"/>
                </a:solidFill>
                <a:latin typeface="Georgia"/>
                <a:cs typeface="Georgia"/>
              </a:rPr>
              <a:t>0</a:t>
            </a:r>
            <a:r>
              <a:rPr sz="1400" spc="-15" smtClean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lang="ru-RU" sz="1400" spc="10" dirty="0" smtClean="0">
                <a:solidFill>
                  <a:srgbClr val="001F5F"/>
                </a:solidFill>
                <a:latin typeface="Georgia"/>
                <a:cs typeface="Georgia"/>
              </a:rPr>
              <a:t>3</a:t>
            </a:r>
            <a:r>
              <a:rPr sz="1400" spc="10" smtClean="0">
                <a:solidFill>
                  <a:srgbClr val="001F5F"/>
                </a:solidFill>
                <a:latin typeface="Georgia"/>
                <a:cs typeface="Georgia"/>
              </a:rPr>
              <a:t>/</a:t>
            </a:r>
            <a:r>
              <a:rPr sz="1400" spc="-15" smtClean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lang="ru-RU" sz="1400" spc="-5" dirty="0" smtClean="0">
                <a:solidFill>
                  <a:srgbClr val="001F5F"/>
                </a:solidFill>
                <a:latin typeface="Georgia"/>
                <a:cs typeface="Georgia"/>
              </a:rPr>
              <a:t>4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у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м  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у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25" dirty="0">
                <a:solidFill>
                  <a:srgbClr val="001F5F"/>
                </a:solidFill>
                <a:latin typeface="Georgia"/>
                <a:cs typeface="Georgia"/>
              </a:rPr>
              <a:t>м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п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ы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ем  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ов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	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я  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у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у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	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р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20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я  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только</a:t>
            </a:r>
            <a:r>
              <a:rPr sz="1400" b="1" spc="9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из</a:t>
            </a:r>
            <a:r>
              <a:rPr sz="14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тех</a:t>
            </a:r>
            <a:r>
              <a:rPr sz="14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тем, </a:t>
            </a:r>
            <a:r>
              <a:rPr sz="1400" b="1" spc="-3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которые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исп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ол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з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ов</a:t>
            </a:r>
            <a:r>
              <a:rPr sz="1400" b="1" spc="5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ис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		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в  прошлые</a:t>
            </a:r>
            <a:r>
              <a:rPr sz="1400" b="1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годы.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15757" y="5273421"/>
            <a:ext cx="1064895" cy="4514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2880" marR="5080" indent="-183515">
              <a:lnSpc>
                <a:spcPct val="100000"/>
              </a:lnSpc>
              <a:spcBef>
                <a:spcPts val="90"/>
              </a:spcBef>
              <a:tabLst>
                <a:tab pos="752475" algn="l"/>
              </a:tabLst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spc="20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й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ш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ем  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ба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ем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80225" y="5273421"/>
            <a:ext cx="848360" cy="878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endParaRPr sz="1400">
              <a:latin typeface="Georgia"/>
              <a:cs typeface="Georgia"/>
            </a:endParaRPr>
          </a:p>
          <a:p>
            <a:pPr marR="5080" algn="just">
              <a:lnSpc>
                <a:spcPct val="100000"/>
              </a:lnSpc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з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ак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р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ы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ый  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то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о  будет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1459" y="5699861"/>
            <a:ext cx="908050" cy="665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6680" marR="5080" indent="-106680" algn="r">
              <a:lnSpc>
                <a:spcPct val="100000"/>
              </a:lnSpc>
              <a:spcBef>
                <a:spcPts val="95"/>
              </a:spcBef>
            </a:pPr>
            <a:r>
              <a:rPr sz="1400" spc="-15" smtClean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10" smtClean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5" smtClean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smtClean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smtClean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15" smtClean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smtClean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mtClean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5" smtClean="0">
                <a:solidFill>
                  <a:srgbClr val="001F5F"/>
                </a:solidFill>
                <a:latin typeface="Georgia"/>
                <a:cs typeface="Georgia"/>
              </a:rPr>
              <a:t>я</a:t>
            </a:r>
            <a:r>
              <a:rPr sz="1400" spc="-10" smtClean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5" smtClean="0">
                <a:solidFill>
                  <a:srgbClr val="001F5F"/>
                </a:solidFill>
                <a:latin typeface="Georgia"/>
                <a:cs typeface="Georgia"/>
              </a:rPr>
              <a:t>ж</a:t>
            </a:r>
            <a:r>
              <a:rPr sz="1400" spc="-10" smtClean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mtClean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10" smtClean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20" smtClean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spc="-15" smtClean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-5" smtClean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0" smtClean="0">
                <a:solidFill>
                  <a:srgbClr val="001F5F"/>
                </a:solidFill>
                <a:latin typeface="Georgia"/>
                <a:cs typeface="Georgia"/>
              </a:rPr>
              <a:t>новыми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80225" y="6127191"/>
            <a:ext cx="1196975" cy="44755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ts val="1655"/>
              </a:lnSpc>
              <a:spcBef>
                <a:spcPts val="90"/>
              </a:spcBef>
            </a:pPr>
            <a:r>
              <a:rPr lang="ru-RU" sz="1400" spc="-10" dirty="0">
                <a:solidFill>
                  <a:srgbClr val="001F5F"/>
                </a:solidFill>
                <a:latin typeface="Georgia"/>
                <a:cs typeface="Georgia"/>
              </a:rPr>
              <a:t>п</a:t>
            </a:r>
            <a:r>
              <a:rPr sz="1400" spc="-10" smtClean="0">
                <a:solidFill>
                  <a:srgbClr val="001F5F"/>
                </a:solidFill>
                <a:latin typeface="Georgia"/>
                <a:cs typeface="Georgia"/>
              </a:rPr>
              <a:t>ополнят</a:t>
            </a:r>
            <a:r>
              <a:rPr lang="ru-RU" sz="1400" spc="-10" dirty="0" err="1" smtClean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spc="-10" smtClean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lang="ru-RU" sz="1400" spc="-10" dirty="0" smtClean="0">
                <a:solidFill>
                  <a:srgbClr val="001F5F"/>
                </a:solidFill>
                <a:latin typeface="Georgia"/>
                <a:cs typeface="Georgia"/>
              </a:rPr>
              <a:t>я </a:t>
            </a:r>
            <a:r>
              <a:rPr sz="1400" spc="-15" smtClean="0">
                <a:solidFill>
                  <a:srgbClr val="001F5F"/>
                </a:solidFill>
                <a:latin typeface="Georgia"/>
                <a:cs typeface="Georgia"/>
              </a:rPr>
              <a:t>темами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0822" y="999744"/>
            <a:ext cx="6436209" cy="507187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0" y="286511"/>
            <a:ext cx="9144000" cy="570230"/>
          </a:xfrm>
          <a:custGeom>
            <a:avLst/>
            <a:gdLst/>
            <a:ahLst/>
            <a:cxnLst/>
            <a:rect l="l" t="t" r="r" b="b"/>
            <a:pathLst>
              <a:path w="9144000" h="570230">
                <a:moveTo>
                  <a:pt x="9144000" y="0"/>
                </a:moveTo>
                <a:lnTo>
                  <a:pt x="0" y="0"/>
                </a:lnTo>
                <a:lnTo>
                  <a:pt x="0" y="569976"/>
                </a:lnTo>
                <a:lnTo>
                  <a:pt x="9144000" y="569976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61084" y="248157"/>
            <a:ext cx="6257290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90"/>
              </a:spcBef>
            </a:pPr>
            <a:r>
              <a:rPr spc="-10" dirty="0">
                <a:latin typeface="Georgia"/>
                <a:cs typeface="Georgia"/>
              </a:rPr>
              <a:t>Образец</a:t>
            </a:r>
            <a:r>
              <a:rPr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комплекта</a:t>
            </a:r>
            <a:r>
              <a:rPr spc="50" dirty="0">
                <a:latin typeface="Georgia"/>
                <a:cs typeface="Georgia"/>
              </a:rPr>
              <a:t> </a:t>
            </a:r>
            <a:r>
              <a:rPr spc="-15" dirty="0">
                <a:latin typeface="Georgia"/>
                <a:cs typeface="Georgia"/>
              </a:rPr>
              <a:t>тем</a:t>
            </a:r>
            <a:r>
              <a:rPr spc="25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итогового</a:t>
            </a:r>
            <a:r>
              <a:rPr spc="80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сочинения</a:t>
            </a:r>
          </a:p>
          <a:p>
            <a:pPr marL="76200">
              <a:lnSpc>
                <a:spcPts val="2280"/>
              </a:lnSpc>
            </a:pPr>
            <a:r>
              <a:rPr spc="-5" dirty="0">
                <a:latin typeface="Georgia"/>
                <a:cs typeface="Georgia"/>
              </a:rPr>
              <a:t>в </a:t>
            </a:r>
            <a:r>
              <a:rPr spc="-10" dirty="0">
                <a:latin typeface="Georgia"/>
                <a:cs typeface="Georgia"/>
              </a:rPr>
              <a:t>2022-2023</a:t>
            </a:r>
            <a:r>
              <a:rPr spc="60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учебном</a:t>
            </a:r>
            <a:r>
              <a:rPr spc="15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году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838188" y="1706879"/>
            <a:ext cx="2169160" cy="3157855"/>
            <a:chOff x="6838188" y="1706879"/>
            <a:chExt cx="2169160" cy="3157855"/>
          </a:xfrm>
        </p:grpSpPr>
        <p:sp>
          <p:nvSpPr>
            <p:cNvPr id="6" name="object 6"/>
            <p:cNvSpPr/>
            <p:nvPr/>
          </p:nvSpPr>
          <p:spPr>
            <a:xfrm>
              <a:off x="7214616" y="1712975"/>
              <a:ext cx="1786255" cy="3145790"/>
            </a:xfrm>
            <a:custGeom>
              <a:avLst/>
              <a:gdLst/>
              <a:ahLst/>
              <a:cxnLst/>
              <a:rect l="l" t="t" r="r" b="b"/>
              <a:pathLst>
                <a:path w="1786254" h="3145790">
                  <a:moveTo>
                    <a:pt x="1786127" y="0"/>
                  </a:moveTo>
                  <a:lnTo>
                    <a:pt x="0" y="0"/>
                  </a:lnTo>
                  <a:lnTo>
                    <a:pt x="0" y="3145536"/>
                  </a:lnTo>
                  <a:lnTo>
                    <a:pt x="1786127" y="3145536"/>
                  </a:lnTo>
                  <a:lnTo>
                    <a:pt x="1786127" y="0"/>
                  </a:lnTo>
                  <a:close/>
                </a:path>
              </a:pathLst>
            </a:custGeom>
            <a:solidFill>
              <a:srgbClr val="F7CC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44284" y="1712975"/>
              <a:ext cx="2156460" cy="3145790"/>
            </a:xfrm>
            <a:custGeom>
              <a:avLst/>
              <a:gdLst/>
              <a:ahLst/>
              <a:cxnLst/>
              <a:rect l="l" t="t" r="r" b="b"/>
              <a:pathLst>
                <a:path w="2156459" h="3145790">
                  <a:moveTo>
                    <a:pt x="370332" y="3145536"/>
                  </a:moveTo>
                  <a:lnTo>
                    <a:pt x="2156460" y="3145536"/>
                  </a:lnTo>
                  <a:lnTo>
                    <a:pt x="2156460" y="0"/>
                  </a:lnTo>
                  <a:lnTo>
                    <a:pt x="370332" y="0"/>
                  </a:lnTo>
                  <a:lnTo>
                    <a:pt x="370332" y="3145536"/>
                  </a:lnTo>
                  <a:close/>
                </a:path>
                <a:path w="2156459" h="3145790">
                  <a:moveTo>
                    <a:pt x="388874" y="1624202"/>
                  </a:moveTo>
                  <a:lnTo>
                    <a:pt x="0" y="2089023"/>
                  </a:lnTo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653906" y="2104720"/>
            <a:ext cx="2044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09104" y="1739265"/>
            <a:ext cx="10744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К2</a:t>
            </a:r>
            <a:r>
              <a:rPr sz="12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!!!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ОПОРА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ЛИТЕРАТУРНЫЙ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09104" y="2471165"/>
            <a:ext cx="155003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890">
              <a:lnSpc>
                <a:spcPct val="100000"/>
              </a:lnSpc>
              <a:spcBef>
                <a:spcPts val="100"/>
              </a:spcBef>
              <a:tabLst>
                <a:tab pos="816610" algn="l"/>
              </a:tabLst>
            </a:pPr>
            <a:r>
              <a:rPr sz="1200" b="1" spc="10" dirty="0">
                <a:solidFill>
                  <a:srgbClr val="344863"/>
                </a:solidFill>
                <a:latin typeface="Calibri"/>
                <a:cs typeface="Calibri"/>
              </a:rPr>
              <a:t>П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М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Р	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(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«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у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ч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200" b="1" spc="-2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к  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может</a:t>
            </a:r>
            <a:r>
              <a:rPr sz="12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привлечь</a:t>
            </a:r>
            <a:r>
              <a:rPr sz="1200" b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при </a:t>
            </a:r>
            <a:r>
              <a:rPr sz="1200" b="1" spc="-2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аргументации 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примеры</a:t>
            </a:r>
            <a:endParaRPr sz="1200">
              <a:latin typeface="Calibri"/>
              <a:cs typeface="Calibri"/>
            </a:endParaRPr>
          </a:p>
          <a:p>
            <a:pPr marR="9525" algn="just">
              <a:lnSpc>
                <a:spcPct val="100000"/>
              </a:lnSpc>
              <a:tabLst>
                <a:tab pos="917575" algn="l"/>
              </a:tabLst>
            </a:pP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художественных </a:t>
            </a:r>
            <a:r>
              <a:rPr sz="1200" b="1" spc="-2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200" b="1" spc="-2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ов	</a:t>
            </a:r>
            <a:r>
              <a:rPr sz="1200" b="1" spc="-20" dirty="0">
                <a:solidFill>
                  <a:srgbClr val="344863"/>
                </a:solidFill>
                <a:latin typeface="Calibri"/>
                <a:cs typeface="Calibri"/>
              </a:rPr>
              <a:t>(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вк</a:t>
            </a:r>
            <a:r>
              <a:rPr sz="1200" b="1" spc="-3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ю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ч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я 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сценарии),</a:t>
            </a:r>
            <a:endParaRPr sz="1200">
              <a:latin typeface="Calibri"/>
              <a:cs typeface="Calibri"/>
            </a:endParaRPr>
          </a:p>
          <a:p>
            <a:pPr marR="5080">
              <a:lnSpc>
                <a:spcPct val="100000"/>
              </a:lnSpc>
              <a:spcBef>
                <a:spcPts val="5"/>
              </a:spcBef>
              <a:tabLst>
                <a:tab pos="917575" algn="l"/>
              </a:tabLst>
            </a:pP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мемуаров,дневников,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публицистики,</a:t>
            </a:r>
            <a:r>
              <a:rPr sz="1200" b="1" spc="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200" b="1" spc="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также </a:t>
            </a:r>
            <a:r>
              <a:rPr sz="1200" b="1" spc="-25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200" b="1" spc="1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искусствоведческих </a:t>
            </a:r>
            <a:r>
              <a:rPr sz="1200" b="1" spc="-25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200" b="1" spc="-20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200" b="1" spc="-45" dirty="0">
                <a:solidFill>
                  <a:srgbClr val="344863"/>
                </a:solidFill>
                <a:latin typeface="Calibri"/>
                <a:cs typeface="Calibri"/>
              </a:rPr>
              <a:t>у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дов	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ри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200" b="1" spc="-2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200" b="1" spc="-2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в  и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ученых»).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4779" y="6213346"/>
            <a:ext cx="8787765" cy="585470"/>
          </a:xfrm>
          <a:prstGeom prst="rect">
            <a:avLst/>
          </a:prstGeom>
          <a:solidFill>
            <a:srgbClr val="F7CCC8"/>
          </a:solidFill>
          <a:ln w="9144">
            <a:solidFill>
              <a:srgbClr val="001F5F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254"/>
              </a:spcBef>
            </a:pP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Все</a:t>
            </a:r>
            <a:r>
              <a:rPr sz="16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темы</a:t>
            </a:r>
            <a:r>
              <a:rPr sz="1600" b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600" b="1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2014</a:t>
            </a:r>
            <a:r>
              <a:rPr sz="16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344863"/>
                </a:solidFill>
                <a:latin typeface="Calibri"/>
                <a:cs typeface="Calibri"/>
              </a:rPr>
              <a:t>г.:</a:t>
            </a:r>
            <a:r>
              <a:rPr sz="1600" b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https://4ege.ru/sochinenie/65826-temy-itogovogo-sochinenija-po-trem-razdelam-</a:t>
            </a:r>
            <a:endParaRPr sz="1600">
              <a:latin typeface="Calibri"/>
              <a:cs typeface="Calibri"/>
            </a:endParaRPr>
          </a:p>
          <a:p>
            <a:pPr marL="89535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banka-fipi.html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825" y="164084"/>
            <a:ext cx="6328410" cy="8375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90"/>
              </a:spcBef>
            </a:pP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Раздел</a:t>
            </a:r>
            <a:r>
              <a:rPr sz="2800" spc="-4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1.</a:t>
            </a:r>
            <a:r>
              <a:rPr sz="2800" spc="-2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Духовно-нравственные </a:t>
            </a:r>
            <a:r>
              <a:rPr sz="2800" spc="-69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ориентиры</a:t>
            </a:r>
            <a:r>
              <a:rPr sz="2800" spc="-8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в</a:t>
            </a:r>
            <a:r>
              <a:rPr sz="2800" spc="-1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жизни</a:t>
            </a:r>
            <a:r>
              <a:rPr sz="2800" spc="-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человека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213103"/>
            <a:ext cx="9144000" cy="573405"/>
          </a:xfrm>
          <a:custGeom>
            <a:avLst/>
            <a:gdLst/>
            <a:ahLst/>
            <a:cxnLst/>
            <a:rect l="l" t="t" r="r" b="b"/>
            <a:pathLst>
              <a:path w="9144000" h="573405">
                <a:moveTo>
                  <a:pt x="9144000" y="0"/>
                </a:moveTo>
                <a:lnTo>
                  <a:pt x="0" y="0"/>
                </a:lnTo>
                <a:lnTo>
                  <a:pt x="0" y="573024"/>
                </a:lnTo>
                <a:lnTo>
                  <a:pt x="9144000" y="573024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1893442"/>
            <a:ext cx="457200" cy="25907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2716733"/>
            <a:ext cx="457200" cy="2593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3539693"/>
            <a:ext cx="457200" cy="25938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4637785"/>
            <a:ext cx="457200" cy="25908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5735726"/>
            <a:ext cx="457200" cy="259079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64642" y="1313434"/>
            <a:ext cx="8025765" cy="50757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25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3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endParaRPr lang="ru-RU" sz="1900" dirty="0">
              <a:solidFill>
                <a:srgbClr val="001F5F"/>
              </a:solidFill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r>
              <a:rPr sz="1800" smtClean="0">
                <a:solidFill>
                  <a:srgbClr val="001F5F"/>
                </a:solidFill>
                <a:latin typeface="Georgia"/>
                <a:cs typeface="Georgia"/>
              </a:rPr>
              <a:t>связаны</a:t>
            </a:r>
            <a:r>
              <a:rPr sz="1800" spc="-5" smtClean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вопросами,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которые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задаёт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себе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сам,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том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числе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ситуации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нравственного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выбора;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нацеливают</a:t>
            </a:r>
            <a:r>
              <a:rPr sz="1800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</a:t>
            </a:r>
            <a:r>
              <a:rPr sz="1800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рассуждение</a:t>
            </a:r>
            <a:r>
              <a:rPr sz="1800" spc="4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нравственных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идеалах</a:t>
            </a:r>
            <a:r>
              <a:rPr sz="1800" spc="4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43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моральных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нормах,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сиюминутном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вечном, добре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зле</a:t>
            </a:r>
            <a:r>
              <a:rPr sz="1800">
                <a:solidFill>
                  <a:srgbClr val="001F5F"/>
                </a:solidFill>
                <a:latin typeface="Georgia"/>
                <a:cs typeface="Georgia"/>
              </a:rPr>
              <a:t>,</a:t>
            </a:r>
            <a:r>
              <a:rPr sz="1800" spc="1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smtClean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свободе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ответственности;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12700" marR="342265" indent="28321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размышлений о смысле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жизни,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гуманном 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антигуманном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поступках, их мотивах,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причинах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внутреннего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разлада и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угрызениях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совести;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Georgia"/>
              <a:cs typeface="Georgia"/>
            </a:endParaRPr>
          </a:p>
          <a:p>
            <a:pPr marL="12700" marR="466090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задуматься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образе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-5">
                <a:solidFill>
                  <a:srgbClr val="001F5F"/>
                </a:solidFill>
                <a:latin typeface="Georgia"/>
                <a:cs typeface="Georgia"/>
              </a:rPr>
              <a:t>,</a:t>
            </a:r>
            <a:r>
              <a:rPr sz="1800" spc="4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mtClean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выборе им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жизненного</a:t>
            </a:r>
            <a:r>
              <a:rPr sz="18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пути,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значимой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цели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средствах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её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достижения,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любви 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дружбе;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Georgia"/>
              <a:cs typeface="Georgia"/>
            </a:endParaRPr>
          </a:p>
          <a:p>
            <a:pPr marL="12700" marR="224790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побуждают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самоанализу,</a:t>
            </a:r>
            <a:r>
              <a:rPr sz="1800" spc="39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осмыслению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опыта</a:t>
            </a:r>
            <a:r>
              <a:rPr sz="1800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других</a:t>
            </a:r>
            <a:r>
              <a:rPr sz="1800" spc="4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людей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(или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поступков</a:t>
            </a:r>
            <a:r>
              <a:rPr sz="1800" spc="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литературных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героев),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стремящихся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>
                <a:solidFill>
                  <a:srgbClr val="001F5F"/>
                </a:solidFill>
                <a:latin typeface="Georgia"/>
                <a:cs typeface="Georgia"/>
              </a:rPr>
              <a:t>понять</a:t>
            </a:r>
            <a:r>
              <a:rPr sz="1800" spc="35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smtClean="0">
                <a:solidFill>
                  <a:srgbClr val="001F5F"/>
                </a:solidFill>
                <a:latin typeface="Georgia"/>
                <a:cs typeface="Georgia"/>
              </a:rPr>
              <a:t>себя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825" y="164084"/>
            <a:ext cx="7246620" cy="8375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90"/>
              </a:spcBef>
            </a:pP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Раздел</a:t>
            </a:r>
            <a:r>
              <a:rPr sz="2800" spc="-3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2.</a:t>
            </a:r>
            <a:r>
              <a:rPr sz="2800" spc="-1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Семья,</a:t>
            </a:r>
            <a:r>
              <a:rPr sz="2800" spc="-2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344863"/>
                </a:solidFill>
                <a:latin typeface="Georgia"/>
                <a:cs typeface="Georgia"/>
              </a:rPr>
              <a:t>общество,</a:t>
            </a:r>
            <a:r>
              <a:rPr sz="2800" spc="-2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Отечество </a:t>
            </a:r>
            <a:r>
              <a:rPr sz="2800" spc="-69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в</a:t>
            </a:r>
            <a:r>
              <a:rPr sz="2800" spc="-1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жизни</a:t>
            </a:r>
            <a:r>
              <a:rPr sz="2800" spc="-2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человека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213103"/>
            <a:ext cx="9144000" cy="573405"/>
          </a:xfrm>
          <a:custGeom>
            <a:avLst/>
            <a:gdLst/>
            <a:ahLst/>
            <a:cxnLst/>
            <a:rect l="l" t="t" r="r" b="b"/>
            <a:pathLst>
              <a:path w="9144000" h="573405">
                <a:moveTo>
                  <a:pt x="9144000" y="0"/>
                </a:moveTo>
                <a:lnTo>
                  <a:pt x="0" y="0"/>
                </a:lnTo>
                <a:lnTo>
                  <a:pt x="0" y="573024"/>
                </a:lnTo>
                <a:lnTo>
                  <a:pt x="9144000" y="573024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1893442"/>
            <a:ext cx="457200" cy="25907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2716733"/>
            <a:ext cx="457200" cy="2593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3814571"/>
            <a:ext cx="457200" cy="25908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4363465"/>
            <a:ext cx="457200" cy="25908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5186807"/>
            <a:ext cx="457200" cy="25908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64642" y="1313434"/>
            <a:ext cx="8124825" cy="47833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25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3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связаны</a:t>
            </a:r>
            <a:r>
              <a:rPr sz="1800" spc="4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взглядом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48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как</a:t>
            </a:r>
            <a:r>
              <a:rPr sz="1800" spc="4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представителя</a:t>
            </a:r>
            <a:r>
              <a:rPr sz="1800" spc="47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семьи,</a:t>
            </a:r>
            <a:r>
              <a:rPr sz="1800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социума,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народа,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поколения,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эпохи;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12700" marR="306705" indent="28321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нацеливают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 размышление о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семейных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общественных ценностях,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традициях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обычаях, межличностных отношениях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влиянии среды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 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Georgia"/>
              <a:cs typeface="Georgia"/>
            </a:endParaRPr>
          </a:p>
          <a:p>
            <a:pPr marR="447675" algn="r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</a:t>
            </a:r>
            <a:r>
              <a:rPr sz="1800" spc="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вопросов</a:t>
            </a:r>
            <a:r>
              <a:rPr sz="1800" spc="48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исторического</a:t>
            </a:r>
            <a:r>
              <a:rPr sz="1800" spc="47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времени,</a:t>
            </a:r>
            <a:r>
              <a:rPr sz="1800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гражданских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идеалов,</a:t>
            </a:r>
            <a:endParaRPr sz="1800">
              <a:latin typeface="Georgia"/>
              <a:cs typeface="Georgia"/>
            </a:endParaRPr>
          </a:p>
          <a:p>
            <a:pPr marR="494665" algn="r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важности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сохранения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исторической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памяти,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роли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личности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истории;</a:t>
            </a:r>
            <a:endParaRPr sz="1800">
              <a:latin typeface="Georgia"/>
              <a:cs typeface="Georgia"/>
            </a:endParaRPr>
          </a:p>
          <a:p>
            <a:pPr marL="12700" marR="1722755" indent="2832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задуматься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славе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4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бесславии,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личном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общественном,</a:t>
            </a:r>
            <a:r>
              <a:rPr sz="1800" spc="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своём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вкладе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общественный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прогресс;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12700" marR="492759" indent="2832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побуждают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рассуждать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образовании </a:t>
            </a:r>
            <a:r>
              <a:rPr sz="180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5" smtClean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воспитании,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споре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поколений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общественном</a:t>
            </a:r>
            <a:r>
              <a:rPr sz="1800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благополучии,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о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народном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подвиге</a:t>
            </a:r>
            <a:r>
              <a:rPr sz="1800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направлениях</a:t>
            </a:r>
            <a:r>
              <a:rPr sz="1800" spc="4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развития общества.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180797"/>
            <a:ext cx="5711825" cy="87185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>
              <a:lnSpc>
                <a:spcPts val="3290"/>
              </a:lnSpc>
              <a:spcBef>
                <a:spcPts val="275"/>
              </a:spcBef>
            </a:pP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Раздел</a:t>
            </a:r>
            <a:r>
              <a:rPr sz="2800" spc="-4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3.</a:t>
            </a:r>
            <a:r>
              <a:rPr sz="2800" spc="-2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Природа</a:t>
            </a:r>
            <a:r>
              <a:rPr sz="2800" spc="-5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и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культура </a:t>
            </a:r>
            <a:r>
              <a:rPr sz="2800" spc="-69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в</a:t>
            </a:r>
            <a:r>
              <a:rPr sz="2800" spc="-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жизни</a:t>
            </a:r>
            <a:r>
              <a:rPr sz="2800" spc="-1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человека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213103"/>
            <a:ext cx="9144000" cy="573405"/>
          </a:xfrm>
          <a:custGeom>
            <a:avLst/>
            <a:gdLst/>
            <a:ahLst/>
            <a:cxnLst/>
            <a:rect l="l" t="t" r="r" b="b"/>
            <a:pathLst>
              <a:path w="9144000" h="573405">
                <a:moveTo>
                  <a:pt x="9144000" y="0"/>
                </a:moveTo>
                <a:lnTo>
                  <a:pt x="0" y="0"/>
                </a:lnTo>
                <a:lnTo>
                  <a:pt x="0" y="573024"/>
                </a:lnTo>
                <a:lnTo>
                  <a:pt x="9144000" y="573024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39" y="1893442"/>
            <a:ext cx="457200" cy="25907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39" y="2716733"/>
            <a:ext cx="457200" cy="2593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39" y="3814571"/>
            <a:ext cx="457200" cy="25908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39" y="4911801"/>
            <a:ext cx="457200" cy="25938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39" y="5735726"/>
            <a:ext cx="457200" cy="259079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8739" y="1313434"/>
            <a:ext cx="8987155" cy="53527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25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3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связаны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философскими,</a:t>
            </a:r>
            <a:r>
              <a:rPr sz="1800" spc="4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социальными,</a:t>
            </a:r>
            <a:r>
              <a:rPr sz="1800" spc="47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этическими,</a:t>
            </a:r>
            <a:r>
              <a:rPr sz="1800" spc="4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эстетическими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проблемами,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вопросами экологии;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12700" marR="5080" indent="283210" algn="just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нацеливают на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рассуждение об искусстве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науке</a:t>
            </a:r>
            <a:r>
              <a:rPr sz="1800" spc="-5">
                <a:solidFill>
                  <a:srgbClr val="001F5F"/>
                </a:solidFill>
                <a:latin typeface="Georgia"/>
                <a:cs typeface="Georgia"/>
              </a:rPr>
              <a:t>, </a:t>
            </a:r>
            <a:r>
              <a:rPr sz="1800" smtClean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феномене таланта, ценности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художественного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творчества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научного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поиска</a:t>
            </a:r>
            <a:r>
              <a:rPr sz="1800" spc="-10">
                <a:solidFill>
                  <a:srgbClr val="001F5F"/>
                </a:solidFill>
                <a:latin typeface="Georgia"/>
                <a:cs typeface="Georgia"/>
              </a:rPr>
              <a:t>, </a:t>
            </a:r>
            <a:r>
              <a:rPr sz="1800" smtClean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собственных предпочтениях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или 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интересах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области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искусства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науки;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Georgia"/>
              <a:cs typeface="Georgia"/>
            </a:endParaRPr>
          </a:p>
          <a:p>
            <a:pPr marL="12700" marR="358140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</a:t>
            </a:r>
            <a:r>
              <a:rPr sz="1800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миссии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художника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ответственности</a:t>
            </a:r>
            <a:r>
              <a:rPr sz="1800" spc="10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науки,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значения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великих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творений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искусства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научных</a:t>
            </a:r>
            <a:r>
              <a:rPr sz="1800" spc="409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открытий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(в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том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числе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в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связи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с 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юбилейными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датами);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</a:t>
            </a:r>
            <a:r>
              <a:rPr sz="1800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осмысливать</a:t>
            </a:r>
            <a:r>
              <a:rPr sz="1800" spc="4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роль</a:t>
            </a:r>
            <a:r>
              <a:rPr sz="1800" spc="4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культуры</a:t>
            </a:r>
            <a:r>
              <a:rPr sz="1800" spc="46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4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spc="4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человека,</a:t>
            </a:r>
            <a:r>
              <a:rPr sz="1800" spc="48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важность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исторической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памяти,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сохранения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традиционных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ценностей;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12700" marR="676275" indent="28321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побуждают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задуматься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взаимодействии</a:t>
            </a:r>
            <a:r>
              <a:rPr sz="1800" spc="4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природы,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направлениях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развития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культуры,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влиянии</a:t>
            </a:r>
            <a:r>
              <a:rPr sz="18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искусства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новых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технологий</a:t>
            </a:r>
            <a:r>
              <a:rPr sz="1800" spc="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15695"/>
          </a:xfrm>
          <a:custGeom>
            <a:avLst/>
            <a:gdLst/>
            <a:ahLst/>
            <a:cxnLst/>
            <a:rect l="l" t="t" r="r" b="b"/>
            <a:pathLst>
              <a:path w="9144000" h="1115695">
                <a:moveTo>
                  <a:pt x="0" y="1115568"/>
                </a:moveTo>
                <a:lnTo>
                  <a:pt x="9144000" y="1115568"/>
                </a:lnTo>
                <a:lnTo>
                  <a:pt x="9144000" y="0"/>
                </a:lnTo>
                <a:lnTo>
                  <a:pt x="0" y="0"/>
                </a:lnTo>
                <a:lnTo>
                  <a:pt x="0" y="1115568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58264" y="226821"/>
            <a:ext cx="5766435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90"/>
              </a:spcBef>
            </a:pPr>
            <a:r>
              <a:rPr spc="-10" dirty="0"/>
              <a:t>КРИТЕРИИ</a:t>
            </a:r>
            <a:r>
              <a:rPr spc="470" dirty="0"/>
              <a:t> </a:t>
            </a:r>
            <a:r>
              <a:rPr spc="-10" dirty="0"/>
              <a:t>ОЦЕНИВАНИЯ</a:t>
            </a:r>
            <a:r>
              <a:rPr spc="505" dirty="0"/>
              <a:t> </a:t>
            </a:r>
            <a:r>
              <a:rPr spc="-25" dirty="0"/>
              <a:t>ИТОГОВОГО</a:t>
            </a:r>
            <a:r>
              <a:rPr spc="450" dirty="0"/>
              <a:t> </a:t>
            </a:r>
            <a:r>
              <a:rPr spc="-15" dirty="0"/>
              <a:t>СОЧИНЕНИЯ</a:t>
            </a:r>
          </a:p>
          <a:p>
            <a:pPr marL="12700">
              <a:lnSpc>
                <a:spcPts val="2280"/>
              </a:lnSpc>
            </a:pPr>
            <a:r>
              <a:rPr spc="-5"/>
              <a:t>В</a:t>
            </a:r>
            <a:r>
              <a:rPr spc="5"/>
              <a:t> </a:t>
            </a:r>
            <a:r>
              <a:rPr spc="-10" smtClean="0"/>
              <a:t>202</a:t>
            </a:r>
            <a:r>
              <a:rPr lang="ru-RU" spc="-10" dirty="0" smtClean="0"/>
              <a:t>4</a:t>
            </a:r>
            <a:r>
              <a:rPr spc="-10" smtClean="0"/>
              <a:t>-202</a:t>
            </a:r>
            <a:r>
              <a:rPr lang="ru-RU" spc="-10" dirty="0" smtClean="0"/>
              <a:t>4</a:t>
            </a:r>
            <a:r>
              <a:rPr spc="-15" smtClean="0"/>
              <a:t>УЧЕБНОМ</a:t>
            </a:r>
            <a:r>
              <a:rPr spc="60" smtClean="0"/>
              <a:t> </a:t>
            </a:r>
            <a:r>
              <a:rPr spc="-40" dirty="0"/>
              <a:t>ГОДУ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42443" y="1318971"/>
            <a:ext cx="151892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Требование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7008" y="1352803"/>
            <a:ext cx="424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Объём 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 сочинения</a:t>
            </a:r>
            <a:r>
              <a:rPr sz="1800" b="1" spc="2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(не</a:t>
            </a:r>
            <a:r>
              <a:rPr sz="12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>
                <a:solidFill>
                  <a:srgbClr val="C00000"/>
                </a:solidFill>
                <a:latin typeface="Calibri"/>
                <a:cs typeface="Calibri"/>
              </a:rPr>
              <a:t>менее</a:t>
            </a:r>
            <a:r>
              <a:rPr sz="1200" b="1" spc="-1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lang="ru-RU" sz="1200" b="1" spc="-10" dirty="0" smtClean="0">
                <a:solidFill>
                  <a:srgbClr val="C00000"/>
                </a:solidFill>
                <a:latin typeface="Calibri"/>
                <a:cs typeface="Calibri"/>
              </a:rPr>
              <a:t>3</a:t>
            </a:r>
            <a:r>
              <a:rPr sz="1200" b="1" spc="-10" smtClean="0">
                <a:solidFill>
                  <a:srgbClr val="C00000"/>
                </a:solidFill>
                <a:latin typeface="Calibri"/>
                <a:cs typeface="Calibri"/>
              </a:rPr>
              <a:t>50</a:t>
            </a:r>
            <a:r>
              <a:rPr sz="1200" b="1" spc="40" smtClean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слов)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73960" y="1800605"/>
            <a:ext cx="51923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Самостоятельность</a:t>
            </a:r>
            <a:r>
              <a:rPr sz="18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написания</a:t>
            </a:r>
            <a:r>
              <a:rPr sz="1800" b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73960" y="2310460"/>
            <a:ext cx="46297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Соответствие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теме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(ориентация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на</a:t>
            </a:r>
            <a:r>
              <a:rPr sz="12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C00000"/>
                </a:solidFill>
                <a:latin typeface="Calibri"/>
                <a:cs typeface="Calibri"/>
              </a:rPr>
              <a:t>тему,</a:t>
            </a:r>
            <a:r>
              <a:rPr sz="12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а</a:t>
            </a:r>
            <a:r>
              <a:rPr sz="12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не</a:t>
            </a:r>
            <a:r>
              <a:rPr sz="12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направление!)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623" y="1764792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69">
                <a:moveTo>
                  <a:pt x="1725168" y="0"/>
                </a:moveTo>
                <a:lnTo>
                  <a:pt x="0" y="0"/>
                </a:lnTo>
                <a:lnTo>
                  <a:pt x="0" y="432815"/>
                </a:lnTo>
                <a:lnTo>
                  <a:pt x="1725168" y="432815"/>
                </a:lnTo>
                <a:lnTo>
                  <a:pt x="1725168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42443" y="1802130"/>
            <a:ext cx="151828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Требование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9623" y="2246376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69">
                <a:moveTo>
                  <a:pt x="1725168" y="0"/>
                </a:moveTo>
                <a:lnTo>
                  <a:pt x="0" y="0"/>
                </a:lnTo>
                <a:lnTo>
                  <a:pt x="0" y="432815"/>
                </a:lnTo>
                <a:lnTo>
                  <a:pt x="1725168" y="432815"/>
                </a:lnTo>
                <a:lnTo>
                  <a:pt x="1725168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17449" y="2282774"/>
            <a:ext cx="127508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623" y="2727960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69">
                <a:moveTo>
                  <a:pt x="1725168" y="0"/>
                </a:moveTo>
                <a:lnTo>
                  <a:pt x="0" y="0"/>
                </a:lnTo>
                <a:lnTo>
                  <a:pt x="0" y="432815"/>
                </a:lnTo>
                <a:lnTo>
                  <a:pt x="1725168" y="432815"/>
                </a:lnTo>
                <a:lnTo>
                  <a:pt x="1725168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17449" y="2764281"/>
            <a:ext cx="127444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73960" y="2792095"/>
            <a:ext cx="6753859" cy="779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1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Аргументация.</a:t>
            </a:r>
            <a:r>
              <a:rPr sz="18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Привлечение</a:t>
            </a:r>
            <a:r>
              <a:rPr sz="1800" b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344863"/>
                </a:solidFill>
                <a:latin typeface="Calibri"/>
                <a:cs typeface="Calibri"/>
              </a:rPr>
              <a:t>литературного</a:t>
            </a:r>
            <a:r>
              <a:rPr sz="1800" b="1" spc="15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smtClean="0">
                <a:solidFill>
                  <a:srgbClr val="344863"/>
                </a:solidFill>
                <a:latin typeface="Calibri"/>
                <a:cs typeface="Calibri"/>
              </a:rPr>
              <a:t>материала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Композиция</a:t>
            </a:r>
            <a:r>
              <a:rPr sz="18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логика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рассуждения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9623" y="3206495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70">
                <a:moveTo>
                  <a:pt x="1725168" y="0"/>
                </a:moveTo>
                <a:lnTo>
                  <a:pt x="0" y="0"/>
                </a:lnTo>
                <a:lnTo>
                  <a:pt x="0" y="432815"/>
                </a:lnTo>
                <a:lnTo>
                  <a:pt x="1725168" y="432815"/>
                </a:lnTo>
                <a:lnTo>
                  <a:pt x="1725168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17449" y="3243833"/>
            <a:ext cx="127444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73960" y="3749167"/>
            <a:ext cx="2726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Качество</a:t>
            </a:r>
            <a:r>
              <a:rPr sz="18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письменной</a:t>
            </a:r>
            <a:r>
              <a:rPr sz="18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речи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623" y="3685032"/>
            <a:ext cx="1725295" cy="429895"/>
          </a:xfrm>
          <a:custGeom>
            <a:avLst/>
            <a:gdLst/>
            <a:ahLst/>
            <a:cxnLst/>
            <a:rect l="l" t="t" r="r" b="b"/>
            <a:pathLst>
              <a:path w="1725295" h="429895">
                <a:moveTo>
                  <a:pt x="1725168" y="0"/>
                </a:moveTo>
                <a:lnTo>
                  <a:pt x="0" y="0"/>
                </a:lnTo>
                <a:lnTo>
                  <a:pt x="0" y="429768"/>
                </a:lnTo>
                <a:lnTo>
                  <a:pt x="1725168" y="429768"/>
                </a:lnTo>
                <a:lnTo>
                  <a:pt x="1725168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17449" y="3721353"/>
            <a:ext cx="127571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79802" y="4217670"/>
            <a:ext cx="1263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0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b="1" spc="5" dirty="0">
                <a:solidFill>
                  <a:srgbClr val="344863"/>
                </a:solidFill>
                <a:latin typeface="Calibri"/>
                <a:cs typeface="Calibri"/>
              </a:rPr>
              <a:t>м</a:t>
            </a: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тно</a:t>
            </a:r>
            <a:r>
              <a:rPr sz="1800" b="1" spc="-2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5719" y="4151376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70">
                <a:moveTo>
                  <a:pt x="1725168" y="0"/>
                </a:moveTo>
                <a:lnTo>
                  <a:pt x="0" y="0"/>
                </a:lnTo>
                <a:lnTo>
                  <a:pt x="0" y="432816"/>
                </a:lnTo>
                <a:lnTo>
                  <a:pt x="1725168" y="432816"/>
                </a:lnTo>
                <a:lnTo>
                  <a:pt x="1725168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22936" y="4189857"/>
            <a:ext cx="127635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801368" y="1716023"/>
            <a:ext cx="7343140" cy="2429510"/>
          </a:xfrm>
          <a:custGeom>
            <a:avLst/>
            <a:gdLst/>
            <a:ahLst/>
            <a:cxnLst/>
            <a:rect l="l" t="t" r="r" b="b"/>
            <a:pathLst>
              <a:path w="7343140" h="2429510">
                <a:moveTo>
                  <a:pt x="7342619" y="2395740"/>
                </a:moveTo>
                <a:lnTo>
                  <a:pt x="27432" y="2395740"/>
                </a:lnTo>
                <a:lnTo>
                  <a:pt x="27432" y="2429256"/>
                </a:lnTo>
                <a:lnTo>
                  <a:pt x="7342619" y="2429256"/>
                </a:lnTo>
                <a:lnTo>
                  <a:pt x="7342619" y="2395740"/>
                </a:lnTo>
                <a:close/>
              </a:path>
              <a:path w="7343140" h="2429510">
                <a:moveTo>
                  <a:pt x="7342619" y="509016"/>
                </a:moveTo>
                <a:lnTo>
                  <a:pt x="3048" y="509016"/>
                </a:lnTo>
                <a:lnTo>
                  <a:pt x="3048" y="542544"/>
                </a:lnTo>
                <a:lnTo>
                  <a:pt x="7342619" y="542544"/>
                </a:lnTo>
                <a:lnTo>
                  <a:pt x="7342619" y="509016"/>
                </a:lnTo>
                <a:close/>
              </a:path>
              <a:path w="7343140" h="2429510">
                <a:moveTo>
                  <a:pt x="7342619" y="0"/>
                </a:moveTo>
                <a:lnTo>
                  <a:pt x="3048" y="0"/>
                </a:lnTo>
                <a:lnTo>
                  <a:pt x="3048" y="36576"/>
                </a:lnTo>
                <a:lnTo>
                  <a:pt x="7342619" y="36576"/>
                </a:lnTo>
                <a:lnTo>
                  <a:pt x="7342619" y="0"/>
                </a:lnTo>
                <a:close/>
              </a:path>
              <a:path w="7343140" h="2429510">
                <a:moveTo>
                  <a:pt x="7342632" y="1926336"/>
                </a:moveTo>
                <a:lnTo>
                  <a:pt x="33528" y="1926336"/>
                </a:lnTo>
                <a:lnTo>
                  <a:pt x="33528" y="1959864"/>
                </a:lnTo>
                <a:lnTo>
                  <a:pt x="7342619" y="1959864"/>
                </a:lnTo>
                <a:lnTo>
                  <a:pt x="7342632" y="1926336"/>
                </a:lnTo>
                <a:close/>
              </a:path>
              <a:path w="7343140" h="2429510">
                <a:moveTo>
                  <a:pt x="7342632" y="966216"/>
                </a:moveTo>
                <a:lnTo>
                  <a:pt x="0" y="966216"/>
                </a:lnTo>
                <a:lnTo>
                  <a:pt x="0" y="1002792"/>
                </a:lnTo>
                <a:lnTo>
                  <a:pt x="7342632" y="1002792"/>
                </a:lnTo>
                <a:lnTo>
                  <a:pt x="7342632" y="96621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960" y="4669535"/>
            <a:ext cx="4511040" cy="1975485"/>
          </a:xfrm>
          <a:custGeom>
            <a:avLst/>
            <a:gdLst/>
            <a:ahLst/>
            <a:cxnLst/>
            <a:rect l="l" t="t" r="r" b="b"/>
            <a:pathLst>
              <a:path w="4511040" h="1975484">
                <a:moveTo>
                  <a:pt x="4511040" y="0"/>
                </a:moveTo>
                <a:lnTo>
                  <a:pt x="0" y="0"/>
                </a:lnTo>
                <a:lnTo>
                  <a:pt x="0" y="1975104"/>
                </a:lnTo>
                <a:lnTo>
                  <a:pt x="4511040" y="1975104"/>
                </a:lnTo>
                <a:lnTo>
                  <a:pt x="4511040" y="0"/>
                </a:lnTo>
                <a:close/>
              </a:path>
            </a:pathLst>
          </a:custGeom>
          <a:solidFill>
            <a:srgbClr val="F7CC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30225" y="4751958"/>
            <a:ext cx="4264660" cy="17748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317500">
              <a:lnSpc>
                <a:spcPts val="151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4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проверке</a:t>
            </a:r>
            <a:r>
              <a:rPr sz="14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по критериям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допускаются</a:t>
            </a:r>
            <a:r>
              <a:rPr sz="14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сочинения, </a:t>
            </a:r>
            <a:r>
              <a:rPr sz="1400" b="1" spc="-3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соответствующие</a:t>
            </a:r>
            <a:r>
              <a:rPr sz="14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требованиям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 2.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410"/>
              </a:lnSpc>
            </a:pP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Критерии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2</a:t>
            </a:r>
            <a:r>
              <a:rPr sz="14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являются</a:t>
            </a:r>
            <a:r>
              <a:rPr sz="14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основными.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15"/>
              </a:lnSpc>
            </a:pP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Для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Calibri"/>
                <a:cs typeface="Calibri"/>
              </a:rPr>
              <a:t>получения</a:t>
            </a:r>
            <a:r>
              <a:rPr sz="1400" b="1" spc="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«зачёта»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за</a:t>
            </a:r>
            <a:r>
              <a:rPr sz="14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итоговое</a:t>
            </a:r>
            <a:r>
              <a:rPr sz="14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сочинение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85"/>
              </a:spcBef>
            </a:pP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необходимо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получить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«зачёт»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1 и 2 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(выставление</a:t>
            </a:r>
            <a:r>
              <a:rPr sz="14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«незачета»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одному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этих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критериев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 автоматически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ведет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к «незачёту» 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за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работу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целом),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а </a:t>
            </a:r>
            <a:r>
              <a:rPr sz="1400" spc="-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также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дополнительно</a:t>
            </a:r>
            <a:r>
              <a:rPr sz="140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«зачёт»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одному</a:t>
            </a:r>
            <a:r>
              <a:rPr sz="14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других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10"/>
              </a:lnSpc>
            </a:pP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критериев.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645152" y="4669535"/>
            <a:ext cx="4438015" cy="1963420"/>
          </a:xfrm>
          <a:custGeom>
            <a:avLst/>
            <a:gdLst/>
            <a:ahLst/>
            <a:cxnLst/>
            <a:rect l="l" t="t" r="r" b="b"/>
            <a:pathLst>
              <a:path w="4438015" h="1963420">
                <a:moveTo>
                  <a:pt x="4437888" y="0"/>
                </a:moveTo>
                <a:lnTo>
                  <a:pt x="0" y="0"/>
                </a:lnTo>
                <a:lnTo>
                  <a:pt x="0" y="1962912"/>
                </a:lnTo>
                <a:lnTo>
                  <a:pt x="4437888" y="1962912"/>
                </a:lnTo>
                <a:lnTo>
                  <a:pt x="4437888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812919" y="4695901"/>
            <a:ext cx="4081145" cy="1877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0">
              <a:lnSpc>
                <a:spcPct val="100099"/>
              </a:lnSpc>
              <a:spcBef>
                <a:spcPts val="95"/>
              </a:spcBef>
            </a:pP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Участники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 итогового</a:t>
            </a:r>
            <a:r>
              <a:rPr sz="135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35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могут</a:t>
            </a:r>
            <a:r>
              <a:rPr sz="1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ориентироваться </a:t>
            </a:r>
            <a:r>
              <a:rPr sz="1350" spc="-2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на требования </a:t>
            </a:r>
            <a:r>
              <a:rPr sz="1350" b="1" dirty="0">
                <a:solidFill>
                  <a:srgbClr val="344863"/>
                </a:solidFill>
                <a:latin typeface="Calibri"/>
                <a:cs typeface="Calibri"/>
              </a:rPr>
              <a:t>не </a:t>
            </a:r>
            <a:r>
              <a:rPr sz="1350" b="1" spc="-15" dirty="0">
                <a:solidFill>
                  <a:srgbClr val="344863"/>
                </a:solidFill>
                <a:latin typeface="Calibri"/>
                <a:cs typeface="Calibri"/>
              </a:rPr>
              <a:t>только </a:t>
            </a:r>
            <a:r>
              <a:rPr sz="1350" b="1" spc="-10" dirty="0">
                <a:solidFill>
                  <a:srgbClr val="344863"/>
                </a:solidFill>
                <a:latin typeface="Calibri"/>
                <a:cs typeface="Calibri"/>
              </a:rPr>
              <a:t>школьных </a:t>
            </a:r>
            <a:r>
              <a:rPr sz="1350" b="1" spc="-5" dirty="0">
                <a:solidFill>
                  <a:srgbClr val="344863"/>
                </a:solidFill>
                <a:latin typeface="Calibri"/>
                <a:cs typeface="Calibri"/>
              </a:rPr>
              <a:t>критериев, </a:t>
            </a:r>
            <a:r>
              <a:rPr sz="1350" b="1" dirty="0">
                <a:solidFill>
                  <a:srgbClr val="344863"/>
                </a:solidFill>
                <a:latin typeface="Calibri"/>
                <a:cs typeface="Calibri"/>
              </a:rPr>
              <a:t>но </a:t>
            </a:r>
            <a:r>
              <a:rPr sz="1350" b="1" spc="-5" dirty="0">
                <a:solidFill>
                  <a:srgbClr val="344863"/>
                </a:solidFill>
                <a:latin typeface="Calibri"/>
                <a:cs typeface="Calibri"/>
              </a:rPr>
              <a:t>и </a:t>
            </a:r>
            <a:r>
              <a:rPr sz="135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b="1" spc="-5" dirty="0">
                <a:solidFill>
                  <a:srgbClr val="344863"/>
                </a:solidFill>
                <a:latin typeface="Calibri"/>
                <a:cs typeface="Calibri"/>
              </a:rPr>
              <a:t>вузовских</a:t>
            </a:r>
            <a:r>
              <a:rPr sz="1350" b="1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b="1" spc="-5" dirty="0">
                <a:solidFill>
                  <a:srgbClr val="344863"/>
                </a:solidFill>
                <a:latin typeface="Calibri"/>
                <a:cs typeface="Calibri"/>
              </a:rPr>
              <a:t>.</a:t>
            </a:r>
            <a:endParaRPr sz="1350">
              <a:latin typeface="Calibri"/>
              <a:cs typeface="Calibri"/>
            </a:endParaRPr>
          </a:p>
          <a:p>
            <a:pPr marL="15240">
              <a:lnSpc>
                <a:spcPts val="1610"/>
              </a:lnSpc>
            </a:pP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Возможные</a:t>
            </a:r>
            <a:r>
              <a:rPr sz="1350" b="1" spc="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spc="-5" dirty="0">
                <a:solidFill>
                  <a:srgbClr val="C00000"/>
                </a:solidFill>
                <a:latin typeface="Calibri"/>
                <a:cs typeface="Calibri"/>
              </a:rPr>
              <a:t>требования</a:t>
            </a:r>
            <a:r>
              <a:rPr sz="135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вуза:</a:t>
            </a:r>
            <a:endParaRPr sz="1350">
              <a:latin typeface="Calibri"/>
              <a:cs typeface="Calibri"/>
            </a:endParaRPr>
          </a:p>
          <a:p>
            <a:pPr marL="104139" indent="-91440">
              <a:lnSpc>
                <a:spcPts val="1614"/>
              </a:lnSpc>
              <a:spcBef>
                <a:spcPts val="10"/>
              </a:spcBef>
              <a:buChar char="-"/>
              <a:tabLst>
                <a:tab pos="104139" algn="l"/>
              </a:tabLst>
            </a:pP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объем</a:t>
            </a:r>
            <a:r>
              <a:rPr sz="135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– </a:t>
            </a:r>
            <a:r>
              <a:rPr sz="1350" dirty="0">
                <a:solidFill>
                  <a:srgbClr val="344863"/>
                </a:solidFill>
                <a:latin typeface="Calibri"/>
                <a:cs typeface="Calibri"/>
              </a:rPr>
              <a:t>от</a:t>
            </a:r>
            <a:r>
              <a:rPr sz="1350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350</a:t>
            </a:r>
            <a:r>
              <a:rPr sz="135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863"/>
                </a:solidFill>
                <a:latin typeface="Calibri"/>
                <a:cs typeface="Calibri"/>
              </a:rPr>
              <a:t>слов</a:t>
            </a:r>
            <a:endParaRPr sz="1350">
              <a:latin typeface="Calibri"/>
              <a:cs typeface="Calibri"/>
            </a:endParaRPr>
          </a:p>
          <a:p>
            <a:pPr marL="12700" marR="149860">
              <a:lnSpc>
                <a:spcPts val="1630"/>
              </a:lnSpc>
              <a:spcBef>
                <a:spcPts val="40"/>
              </a:spcBef>
              <a:buChar char="-"/>
              <a:tabLst>
                <a:tab pos="104139" algn="l"/>
              </a:tabLst>
            </a:pP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опора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35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только</a:t>
            </a:r>
            <a:r>
              <a:rPr sz="135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0" dirty="0">
                <a:solidFill>
                  <a:srgbClr val="344863"/>
                </a:solidFill>
                <a:latin typeface="Calibri"/>
                <a:cs typeface="Calibri"/>
              </a:rPr>
              <a:t>литературный</a:t>
            </a:r>
            <a:r>
              <a:rPr sz="135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0" dirty="0">
                <a:solidFill>
                  <a:srgbClr val="344863"/>
                </a:solidFill>
                <a:latin typeface="Calibri"/>
                <a:cs typeface="Calibri"/>
              </a:rPr>
              <a:t>материал,</a:t>
            </a:r>
            <a:r>
              <a:rPr sz="135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но</a:t>
            </a:r>
            <a:r>
              <a:rPr sz="1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35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на </a:t>
            </a:r>
            <a:r>
              <a:rPr sz="1350" spc="-2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0" dirty="0">
                <a:solidFill>
                  <a:srgbClr val="344863"/>
                </a:solidFill>
                <a:latin typeface="Calibri"/>
                <a:cs typeface="Calibri"/>
              </a:rPr>
              <a:t>произведения</a:t>
            </a:r>
            <a:r>
              <a:rPr sz="135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других</a:t>
            </a:r>
            <a:r>
              <a:rPr sz="135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0" dirty="0">
                <a:solidFill>
                  <a:srgbClr val="344863"/>
                </a:solidFill>
                <a:latin typeface="Calibri"/>
                <a:cs typeface="Calibri"/>
              </a:rPr>
              <a:t>видов</a:t>
            </a:r>
            <a:r>
              <a:rPr sz="135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искусства</a:t>
            </a:r>
            <a:r>
              <a:rPr sz="1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или</a:t>
            </a:r>
            <a:r>
              <a:rPr sz="135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ts val="1555"/>
              </a:lnSpc>
            </a:pPr>
            <a:r>
              <a:rPr sz="1350" spc="-10" dirty="0">
                <a:solidFill>
                  <a:srgbClr val="344863"/>
                </a:solidFill>
                <a:latin typeface="Calibri"/>
                <a:cs typeface="Calibri"/>
              </a:rPr>
              <a:t>исторические</a:t>
            </a:r>
            <a:r>
              <a:rPr sz="135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факты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-оригинальность.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73480"/>
          </a:xfrm>
          <a:custGeom>
            <a:avLst/>
            <a:gdLst/>
            <a:ahLst/>
            <a:cxnLst/>
            <a:rect l="l" t="t" r="r" b="b"/>
            <a:pathLst>
              <a:path w="9144000" h="1173480">
                <a:moveTo>
                  <a:pt x="9144000" y="0"/>
                </a:moveTo>
                <a:lnTo>
                  <a:pt x="0" y="0"/>
                </a:lnTo>
                <a:lnTo>
                  <a:pt x="0" y="1173479"/>
                </a:lnTo>
                <a:lnTo>
                  <a:pt x="9144000" y="1173479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9633" y="54355"/>
            <a:ext cx="5773167" cy="9766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50000"/>
              </a:lnSpc>
              <a:spcBef>
                <a:spcPts val="105"/>
              </a:spcBef>
            </a:pPr>
            <a:r>
              <a:rPr sz="2200" dirty="0"/>
              <a:t>ТРЕБОВАНИЕ</a:t>
            </a:r>
            <a:r>
              <a:rPr sz="2200" spc="425" dirty="0"/>
              <a:t> </a:t>
            </a:r>
            <a:r>
              <a:rPr sz="2200" spc="5" dirty="0"/>
              <a:t>1.</a:t>
            </a:r>
            <a:endParaRPr sz="2200"/>
          </a:p>
          <a:p>
            <a:pPr marL="12700" algn="ctr">
              <a:lnSpc>
                <a:spcPct val="150000"/>
              </a:lnSpc>
            </a:pPr>
            <a:r>
              <a:rPr sz="2200" spc="-10" dirty="0"/>
              <a:t>ОБЪЁМ</a:t>
            </a:r>
            <a:r>
              <a:rPr sz="2200" spc="459" dirty="0"/>
              <a:t> </a:t>
            </a:r>
            <a:r>
              <a:rPr sz="2200" spc="-20" dirty="0"/>
              <a:t>ИТОГОВОГО</a:t>
            </a:r>
            <a:r>
              <a:rPr sz="2200" spc="440" dirty="0"/>
              <a:t> </a:t>
            </a:r>
            <a:r>
              <a:rPr sz="2200" dirty="0"/>
              <a:t>СОЧИНЕНИЯ</a:t>
            </a:r>
            <a:endParaRPr sz="2200"/>
          </a:p>
        </p:txBody>
      </p:sp>
      <p:sp>
        <p:nvSpPr>
          <p:cNvPr id="10" name="object 10"/>
          <p:cNvSpPr txBox="1"/>
          <p:nvPr/>
        </p:nvSpPr>
        <p:spPr>
          <a:xfrm>
            <a:off x="3963415" y="1279347"/>
            <a:ext cx="43688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ПРАВИЛА</a:t>
            </a:r>
            <a:r>
              <a:rPr sz="1800" b="1" spc="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ПОДСЧЁТА</a:t>
            </a:r>
            <a:r>
              <a:rPr sz="1800" b="1" spc="3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СЛОВ</a:t>
            </a:r>
            <a:r>
              <a:rPr sz="1800" b="1" spc="4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800" b="1" spc="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СОЧИНЕНИИ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35198" y="1734438"/>
            <a:ext cx="5760720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330" indent="-34226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4330" algn="l"/>
                <a:tab pos="354965" algn="l"/>
              </a:tabLst>
            </a:pP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При</a:t>
            </a:r>
            <a:r>
              <a:rPr sz="1600" spc="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подсчёте</a:t>
            </a:r>
            <a:r>
              <a:rPr sz="16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</a:t>
            </a:r>
            <a:r>
              <a:rPr sz="1600" spc="3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учитываются</a:t>
            </a:r>
            <a:r>
              <a:rPr sz="1600" spc="3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как</a:t>
            </a:r>
            <a:r>
              <a:rPr sz="1600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самостоятельные,</a:t>
            </a:r>
            <a:r>
              <a:rPr sz="1600" spc="3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так</a:t>
            </a:r>
            <a:endParaRPr sz="16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spc="3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служебные</a:t>
            </a:r>
            <a:r>
              <a:rPr sz="1600" spc="3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части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речи.</a:t>
            </a:r>
            <a:endParaRPr sz="1600">
              <a:latin typeface="Calibri"/>
              <a:cs typeface="Calibri"/>
            </a:endParaRPr>
          </a:p>
          <a:p>
            <a:pPr marL="354330" indent="-342265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354330" algn="l"/>
                <a:tab pos="354965" algn="l"/>
              </a:tabLst>
            </a:pP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Подсчитывается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любая</a:t>
            </a:r>
            <a:r>
              <a:rPr sz="16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последовательность</a:t>
            </a:r>
            <a:r>
              <a:rPr sz="16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слов,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написанных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76954" y="2466212"/>
            <a:ext cx="5194300" cy="51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633855" algn="l"/>
              </a:tabLst>
            </a:pP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без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пробела	(«всё-таки»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одно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слово,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«всё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же»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два </a:t>
            </a:r>
            <a:r>
              <a:rPr sz="1600" spc="-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слова).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35198" y="2954274"/>
            <a:ext cx="5784215" cy="2222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330" indent="-342265">
              <a:lnSpc>
                <a:spcPct val="100000"/>
              </a:lnSpc>
              <a:spcBef>
                <a:spcPts val="105"/>
              </a:spcBef>
              <a:buAutoNum type="arabicPeriod" startAt="3"/>
              <a:tabLst>
                <a:tab pos="354330" algn="l"/>
                <a:tab pos="354965" algn="l"/>
              </a:tabLst>
            </a:pP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Инициалы</a:t>
            </a:r>
            <a:r>
              <a:rPr sz="1600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фамилией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считаются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одним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словом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(«М.Ю.</a:t>
            </a:r>
            <a:endParaRPr sz="16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Лермонтов»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6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одно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слово).</a:t>
            </a:r>
            <a:endParaRPr sz="1600">
              <a:latin typeface="Calibri"/>
              <a:cs typeface="Calibri"/>
            </a:endParaRPr>
          </a:p>
          <a:p>
            <a:pPr marL="354330" marR="130810" indent="-342265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354330" algn="l"/>
                <a:tab pos="354965" algn="l"/>
              </a:tabLst>
            </a:pP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Любые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другие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символы,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частности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цифры, при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подсчёте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не </a:t>
            </a:r>
            <a:r>
              <a:rPr sz="1600" spc="-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учитываются</a:t>
            </a:r>
            <a:r>
              <a:rPr sz="16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(«5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лет»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–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одно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слово,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«пять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лет»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два</a:t>
            </a:r>
            <a:r>
              <a:rPr sz="1600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слова).</a:t>
            </a:r>
            <a:endParaRPr sz="1600">
              <a:latin typeface="Calibri"/>
              <a:cs typeface="Calibri"/>
            </a:endParaRPr>
          </a:p>
          <a:p>
            <a:pPr marL="354330" indent="-342265">
              <a:lnSpc>
                <a:spcPct val="100000"/>
              </a:lnSpc>
              <a:buAutoNum type="arabicPeriod" startAt="4"/>
              <a:tabLst>
                <a:tab pos="354330" algn="l"/>
                <a:tab pos="354965" algn="l"/>
              </a:tabLst>
            </a:pP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Цитаты</a:t>
            </a:r>
            <a:r>
              <a:rPr sz="16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включаются</a:t>
            </a:r>
            <a:r>
              <a:rPr sz="16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общее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количество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слов.</a:t>
            </a:r>
            <a:endParaRPr sz="1600">
              <a:latin typeface="Calibri"/>
              <a:cs typeface="Calibri"/>
            </a:endParaRPr>
          </a:p>
          <a:p>
            <a:pPr marL="354330" marR="5080">
              <a:lnSpc>
                <a:spcPct val="100000"/>
              </a:lnSpc>
            </a:pP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Слова</a:t>
            </a:r>
            <a:r>
              <a:rPr sz="16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из</a:t>
            </a:r>
            <a:r>
              <a:rPr sz="16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формулировки</a:t>
            </a:r>
            <a:r>
              <a:rPr sz="1600" b="1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темы</a:t>
            </a:r>
            <a:r>
              <a:rPr sz="16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в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количество</a:t>
            </a:r>
            <a:r>
              <a:rPr sz="16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слов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сочинения</a:t>
            </a:r>
            <a:r>
              <a:rPr sz="16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не </a:t>
            </a:r>
            <a:r>
              <a:rPr sz="1600" b="1" spc="-3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входят!</a:t>
            </a:r>
            <a:endParaRPr sz="1600" b="1">
              <a:solidFill>
                <a:srgbClr val="C00000"/>
              </a:solidFill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Необходимо</a:t>
            </a:r>
            <a:r>
              <a:rPr sz="16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учитывать</a:t>
            </a:r>
            <a:r>
              <a:rPr sz="160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авторскую</a:t>
            </a:r>
            <a:r>
              <a:rPr sz="16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орфографию:</a:t>
            </a: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«черно</a:t>
            </a:r>
            <a:endParaRPr sz="1600" b="1">
              <a:solidFill>
                <a:srgbClr val="C00000"/>
              </a:solidFill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белый»</a:t>
            </a:r>
            <a:r>
              <a:rPr sz="1600" b="1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C00000"/>
                </a:solidFill>
                <a:latin typeface="Calibri"/>
                <a:cs typeface="Calibri"/>
              </a:rPr>
              <a:t>– 2</a:t>
            </a: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слова.</a:t>
            </a:r>
            <a:endParaRPr sz="1600" b="1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5215128"/>
            <a:ext cx="9144000" cy="460375"/>
          </a:xfrm>
          <a:custGeom>
            <a:avLst/>
            <a:gdLst/>
            <a:ahLst/>
            <a:cxnLst/>
            <a:rect l="l" t="t" r="r" b="b"/>
            <a:pathLst>
              <a:path w="9144000" h="460375">
                <a:moveTo>
                  <a:pt x="9144000" y="0"/>
                </a:moveTo>
                <a:lnTo>
                  <a:pt x="0" y="0"/>
                </a:lnTo>
                <a:lnTo>
                  <a:pt x="0" y="460248"/>
                </a:lnTo>
                <a:lnTo>
                  <a:pt x="9144000" y="460248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579114" y="5281625"/>
            <a:ext cx="10579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ПРИМЕРЫ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8708" y="5678220"/>
            <a:ext cx="3936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Александр</a:t>
            </a:r>
            <a:r>
              <a:rPr sz="1800" spc="4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Сергеевич</a:t>
            </a:r>
            <a:r>
              <a:rPr sz="18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Пушкин –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3 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57776" y="5678220"/>
            <a:ext cx="31076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8495" algn="l"/>
              </a:tabLst>
            </a:pP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-	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А.С.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Пушкин –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слово</a:t>
            </a:r>
            <a:endParaRPr sz="1800">
              <a:latin typeface="Calibri"/>
              <a:cs typeface="Calibri"/>
            </a:endParaRPr>
          </a:p>
          <a:p>
            <a:pPr marL="481965">
              <a:lnSpc>
                <a:spcPct val="100000"/>
              </a:lnSpc>
            </a:pP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возрасте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22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лет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–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3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8708" y="5952235"/>
            <a:ext cx="393128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8100" algn="l"/>
              </a:tabLst>
            </a:pP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 в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ас</a:t>
            </a:r>
            <a:r>
              <a:rPr sz="1800" spc="-3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два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ц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ати</a:t>
            </a:r>
            <a:r>
              <a:rPr sz="1800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дву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х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ле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5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	-</a:t>
            </a:r>
            <a:endParaRPr sz="1800">
              <a:latin typeface="Calibri"/>
              <a:cs typeface="Calibri"/>
            </a:endParaRPr>
          </a:p>
          <a:p>
            <a:pPr marL="12700" marR="83566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Белогорская</a:t>
            </a:r>
            <a:r>
              <a:rPr sz="18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крепость</a:t>
            </a:r>
            <a:r>
              <a:rPr sz="18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8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2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слова </a:t>
            </a:r>
            <a:r>
              <a:rPr sz="1800" spc="-3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для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того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чтобы</a:t>
            </a:r>
            <a:r>
              <a:rPr sz="18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3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43255" y="1499616"/>
            <a:ext cx="2856230" cy="3295015"/>
          </a:xfrm>
          <a:custGeom>
            <a:avLst/>
            <a:gdLst/>
            <a:ahLst/>
            <a:cxnLst/>
            <a:rect l="l" t="t" r="r" b="b"/>
            <a:pathLst>
              <a:path w="2856230" h="3295015">
                <a:moveTo>
                  <a:pt x="2855976" y="0"/>
                </a:moveTo>
                <a:lnTo>
                  <a:pt x="0" y="0"/>
                </a:lnTo>
                <a:lnTo>
                  <a:pt x="0" y="3294887"/>
                </a:lnTo>
                <a:lnTo>
                  <a:pt x="2855976" y="3294887"/>
                </a:lnTo>
                <a:lnTo>
                  <a:pt x="2855976" y="0"/>
                </a:lnTo>
                <a:close/>
              </a:path>
            </a:pathLst>
          </a:custGeom>
          <a:solidFill>
            <a:srgbClr val="F7CC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34391" y="1524457"/>
            <a:ext cx="26841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Рекомендуемое</a:t>
            </a:r>
            <a:r>
              <a:rPr sz="1300" b="1" spc="4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количество</a:t>
            </a:r>
            <a:r>
              <a:rPr sz="1300" b="1" spc="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слов</a:t>
            </a:r>
            <a:r>
              <a:rPr sz="1300" b="1" spc="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4391" y="1723136"/>
            <a:ext cx="268351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  <a:tabLst>
                <a:tab pos="685800" algn="l"/>
                <a:tab pos="762000" algn="l"/>
                <a:tab pos="1280160" algn="l"/>
                <a:tab pos="2499995" algn="l"/>
              </a:tabLst>
            </a:pP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от</a:t>
            </a:r>
            <a:r>
              <a:rPr sz="1300" b="1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350.	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Максимальное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количество </a:t>
            </a:r>
            <a:r>
              <a:rPr sz="1300" b="1" spc="-2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300" b="1" spc="-1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ов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	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с</a:t>
            </a:r>
            <a:r>
              <a:rPr sz="1300" b="1" spc="1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300" b="1" spc="-15" dirty="0">
                <a:solidFill>
                  <a:srgbClr val="344863"/>
                </a:solidFill>
                <a:latin typeface="Calibri"/>
                <a:cs typeface="Calibri"/>
              </a:rPr>
              <a:t>ч</a:t>
            </a:r>
            <a:r>
              <a:rPr sz="1300" b="1" spc="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300" b="1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300" b="1" spc="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ии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4391" y="2119071"/>
            <a:ext cx="2686685" cy="1016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устанавливается.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Calibri"/>
              <a:cs typeface="Calibri"/>
            </a:endParaRPr>
          </a:p>
          <a:p>
            <a:pPr marR="5080" algn="just">
              <a:lnSpc>
                <a:spcPct val="100000"/>
              </a:lnSpc>
              <a:spcBef>
                <a:spcPts val="5"/>
              </a:spcBef>
            </a:pPr>
            <a:r>
              <a:rPr sz="1300" b="1" spc="-15" dirty="0">
                <a:solidFill>
                  <a:srgbClr val="344863"/>
                </a:solidFill>
                <a:latin typeface="Calibri"/>
                <a:cs typeface="Calibri"/>
              </a:rPr>
              <a:t>Если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сочинении </a:t>
            </a:r>
            <a:r>
              <a:rPr sz="1300" b="1" spc="-5" dirty="0">
                <a:solidFill>
                  <a:srgbClr val="C00000"/>
                </a:solidFill>
                <a:latin typeface="Calibri"/>
                <a:cs typeface="Calibri"/>
              </a:rPr>
              <a:t>менее</a:t>
            </a:r>
            <a:r>
              <a:rPr sz="13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C00000"/>
                </a:solidFill>
                <a:latin typeface="Calibri"/>
                <a:cs typeface="Calibri"/>
              </a:rPr>
              <a:t>250</a:t>
            </a:r>
            <a:r>
              <a:rPr sz="1300" b="1" dirty="0">
                <a:solidFill>
                  <a:srgbClr val="C00000"/>
                </a:solidFill>
                <a:latin typeface="Calibri"/>
                <a:cs typeface="Calibri"/>
              </a:rPr>
              <a:t> слов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(в </a:t>
            </a:r>
            <a:r>
              <a:rPr sz="1300" b="1" spc="-2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подсчет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 включаются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 все</a:t>
            </a:r>
            <a:r>
              <a:rPr sz="1300" b="1" spc="2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слова,</a:t>
            </a:r>
            <a:r>
              <a:rPr sz="1300" b="1" spc="2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300" b="1" spc="-2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том</a:t>
            </a:r>
            <a:r>
              <a:rPr sz="1300" b="1" spc="2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числе</a:t>
            </a:r>
            <a:r>
              <a:rPr sz="1300" b="1" spc="1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4391" y="3110611"/>
            <a:ext cx="9753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выставляется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4391" y="3308730"/>
            <a:ext cx="230378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solidFill>
                  <a:srgbClr val="C00000"/>
                </a:solidFill>
                <a:latin typeface="Calibri"/>
                <a:cs typeface="Calibri"/>
              </a:rPr>
              <a:t>невыполнение</a:t>
            </a:r>
            <a:r>
              <a:rPr sz="1300" b="1" spc="4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C00000"/>
                </a:solidFill>
                <a:latin typeface="Calibri"/>
                <a:cs typeface="Calibri"/>
              </a:rPr>
              <a:t>требования</a:t>
            </a:r>
            <a:r>
              <a:rPr sz="1300" b="1" spc="509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№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12646" y="2912491"/>
            <a:ext cx="1307465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95"/>
              </a:spcBef>
              <a:tabLst>
                <a:tab pos="1118870" algn="l"/>
              </a:tabLst>
            </a:pP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служебные),	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то</a:t>
            </a:r>
            <a:endParaRPr sz="13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1143000" algn="l"/>
              </a:tabLst>
            </a:pPr>
            <a:r>
              <a:rPr sz="1300" b="1" spc="-5" dirty="0">
                <a:solidFill>
                  <a:srgbClr val="C00000"/>
                </a:solidFill>
                <a:latin typeface="Calibri"/>
                <a:cs typeface="Calibri"/>
              </a:rPr>
              <a:t>«</a:t>
            </a:r>
            <a:r>
              <a:rPr sz="1300" b="1" spc="-20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300" b="1" spc="-10" dirty="0">
                <a:solidFill>
                  <a:srgbClr val="C00000"/>
                </a:solidFill>
                <a:latin typeface="Calibri"/>
                <a:cs typeface="Calibri"/>
              </a:rPr>
              <a:t>е</a:t>
            </a:r>
            <a:r>
              <a:rPr sz="1300" b="1" spc="-5" dirty="0">
                <a:solidFill>
                  <a:srgbClr val="C00000"/>
                </a:solidFill>
                <a:latin typeface="Calibri"/>
                <a:cs typeface="Calibri"/>
              </a:rPr>
              <a:t>з</a:t>
            </a:r>
            <a:r>
              <a:rPr sz="1300" b="1" dirty="0">
                <a:solidFill>
                  <a:srgbClr val="C00000"/>
                </a:solidFill>
                <a:latin typeface="Calibri"/>
                <a:cs typeface="Calibri"/>
              </a:rPr>
              <a:t>а</a:t>
            </a:r>
            <a:r>
              <a:rPr sz="1300" b="1" spc="-15" dirty="0">
                <a:solidFill>
                  <a:srgbClr val="C00000"/>
                </a:solidFill>
                <a:latin typeface="Calibri"/>
                <a:cs typeface="Calibri"/>
              </a:rPr>
              <a:t>ч</a:t>
            </a:r>
            <a:r>
              <a:rPr sz="1300" b="1" spc="-10" dirty="0">
                <a:solidFill>
                  <a:srgbClr val="C00000"/>
                </a:solidFill>
                <a:latin typeface="Calibri"/>
                <a:cs typeface="Calibri"/>
              </a:rPr>
              <a:t>е</a:t>
            </a:r>
            <a:r>
              <a:rPr sz="1300" b="1" spc="-5" dirty="0">
                <a:solidFill>
                  <a:srgbClr val="C00000"/>
                </a:solidFill>
                <a:latin typeface="Calibri"/>
                <a:cs typeface="Calibri"/>
              </a:rPr>
              <a:t>т»</a:t>
            </a:r>
            <a:r>
              <a:rPr sz="1300" b="1" dirty="0">
                <a:solidFill>
                  <a:srgbClr val="C00000"/>
                </a:solidFill>
                <a:latin typeface="Calibri"/>
                <a:cs typeface="Calibri"/>
              </a:rPr>
              <a:t>	</a:t>
            </a:r>
            <a:r>
              <a:rPr sz="1300" b="1" spc="-10" dirty="0">
                <a:solidFill>
                  <a:srgbClr val="C00000"/>
                </a:solidFill>
                <a:latin typeface="Calibri"/>
                <a:cs typeface="Calibri"/>
              </a:rPr>
              <a:t>за</a:t>
            </a:r>
            <a:endParaRPr sz="1300">
              <a:solidFill>
                <a:srgbClr val="C00000"/>
              </a:solidFill>
              <a:latin typeface="Calibri"/>
              <a:cs typeface="Calibri"/>
            </a:endParaRPr>
          </a:p>
          <a:p>
            <a:pPr marR="6350" algn="r">
              <a:lnSpc>
                <a:spcPct val="100000"/>
              </a:lnSpc>
            </a:pPr>
            <a:r>
              <a:rPr sz="1300" b="1" spc="-5" dirty="0">
                <a:solidFill>
                  <a:srgbClr val="C00000"/>
                </a:solidFill>
                <a:latin typeface="Calibri"/>
                <a:cs typeface="Calibri"/>
              </a:rPr>
              <a:t>1</a:t>
            </a:r>
            <a:r>
              <a:rPr sz="1300" b="1" spc="4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C00000"/>
                </a:solidFill>
                <a:latin typeface="Calibri"/>
                <a:cs typeface="Calibri"/>
              </a:rPr>
              <a:t>и</a:t>
            </a:r>
            <a:endParaRPr sz="1300">
              <a:solidFill>
                <a:srgbClr val="C00000"/>
              </a:solidFill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4391" y="3506546"/>
            <a:ext cx="2688590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95"/>
              </a:spcBef>
              <a:tabLst>
                <a:tab pos="1185545" algn="l"/>
                <a:tab pos="2499995" algn="l"/>
              </a:tabLst>
            </a:pPr>
            <a:r>
              <a:rPr sz="1300" b="1" spc="-10" dirty="0">
                <a:solidFill>
                  <a:srgbClr val="C00000"/>
                </a:solidFill>
                <a:latin typeface="Calibri"/>
                <a:cs typeface="Calibri"/>
              </a:rPr>
              <a:t>«незачет» </a:t>
            </a:r>
            <a:r>
              <a:rPr sz="1300" b="1" spc="-5" dirty="0">
                <a:solidFill>
                  <a:srgbClr val="C00000"/>
                </a:solidFill>
                <a:latin typeface="Calibri"/>
                <a:cs typeface="Calibri"/>
              </a:rPr>
              <a:t>за работу в </a:t>
            </a:r>
            <a:r>
              <a:rPr sz="1300" b="1" spc="-10" dirty="0">
                <a:solidFill>
                  <a:srgbClr val="C00000"/>
                </a:solidFill>
                <a:latin typeface="Calibri"/>
                <a:cs typeface="Calibri"/>
              </a:rPr>
              <a:t>целом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(такое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ит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ог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овое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с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300" b="1" spc="-15" dirty="0">
                <a:solidFill>
                  <a:srgbClr val="344863"/>
                </a:solidFill>
                <a:latin typeface="Calibri"/>
                <a:cs typeface="Calibri"/>
              </a:rPr>
              <a:t>ч</a:t>
            </a:r>
            <a:r>
              <a:rPr sz="1300" b="1" spc="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ие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не 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проверяется</a:t>
            </a:r>
            <a:r>
              <a:rPr sz="1300" b="1" spc="2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300" b="1" spc="2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требованию</a:t>
            </a:r>
            <a:r>
              <a:rPr sz="1300" b="1" spc="1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№2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4391" y="4101160"/>
            <a:ext cx="2683510" cy="620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95"/>
              </a:spcBef>
              <a:tabLst>
                <a:tab pos="1905000" algn="l"/>
              </a:tabLst>
            </a:pP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«С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ам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оят</a:t>
            </a:r>
            <a:r>
              <a:rPr sz="1300" b="1" spc="-3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ть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пи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са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ия  итогового</a:t>
            </a:r>
            <a:r>
              <a:rPr sz="1300" b="1" spc="2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300" b="1" spc="2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(изложения)»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 и</a:t>
            </a:r>
            <a:r>
              <a:rPr sz="13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оценивания).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</TotalTime>
  <Words>3164</Words>
  <Application>Microsoft Office PowerPoint</Application>
  <PresentationFormat>Экран (4:3)</PresentationFormat>
  <Paragraphs>406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Office Theme</vt:lpstr>
      <vt:lpstr>Слайд 1</vt:lpstr>
      <vt:lpstr>ОБЩАЯ ИНФОРМАЦИЯ ОБ ИТОГОВОМ</vt:lpstr>
      <vt:lpstr>Структура закрытого банка тем  итогового сочинения</vt:lpstr>
      <vt:lpstr>Образец комплекта тем итогового сочинения в 2022-2023 учебном году</vt:lpstr>
      <vt:lpstr>Раздел 1. Духовно-нравственные  ориентиры в жизни человека</vt:lpstr>
      <vt:lpstr>Раздел 2. Семья, общество, Отечество  в жизни человека</vt:lpstr>
      <vt:lpstr>Раздел 3. Природа и культура  в жизни человека</vt:lpstr>
      <vt:lpstr>КРИТЕРИИ ОЦЕНИВАНИЯ ИТОГОВОГО СОЧИНЕНИЯ В 2024-2024УЧЕБНОМ ГОДУ</vt:lpstr>
      <vt:lpstr>ТРЕБОВАНИЕ 1. ОБЪЁМ ИТОГОВОГО СОЧИНЕНИЯ</vt:lpstr>
      <vt:lpstr>              ИЗ  ИНТЕРЕСУЮЩИХ  ВОПРОСОВ:</vt:lpstr>
      <vt:lpstr>Слайд 11</vt:lpstr>
      <vt:lpstr>               КРИТЕРИЙ 1. СООТВЕТСТВИЕ ТЕМЕ</vt:lpstr>
      <vt:lpstr>Слайд 13</vt:lpstr>
      <vt:lpstr>КРИТЕРИИ ОЦЕНИВАНИЯ ИТОГОВОГО СОЧИНЕНИЯ</vt:lpstr>
      <vt:lpstr>КРИТЕРИИ ОЦЕНИВАНИЯ ИТОГОВОГО СОЧИНЕНИЯ</vt:lpstr>
      <vt:lpstr>Слайд 16</vt:lpstr>
      <vt:lpstr>КРИТЕРИЙ 2. АРГУМЕНТАЦИЯ. ПРИВЛЕЧЕНИЕ  ЛИТЕРАТУРНОГО МАТЕРИАЛА</vt:lpstr>
      <vt:lpstr>КРИТЕРИЙ 3. КОМПОЗИЦИЯ И ЛОГИКА РАССУЖДЕНИЯ</vt:lpstr>
      <vt:lpstr>КРИТЕРИЙ 4 . КАЧЕСТВО ПИСЬМЕННОЙ РЕЧИ</vt:lpstr>
      <vt:lpstr>КРИТЕРИЙ 5. ГРАМОТНОСТЬ</vt:lpstr>
      <vt:lpstr>АЛГОРИТМ РАБОТЫ НАД ИТОГОВЫМ СОЧИНЕНИЕМ</vt:lpstr>
      <vt:lpstr>СИСТЕМА ПОДГОТОВКИ К ИТОГОВОМУ СОЧИНЕНИЮ</vt:lpstr>
      <vt:lpstr>ПОНЯТИЙНЫЙ АНАЛИЗ ТЕМЫ ИТОГОВОГО СОЧИНЕНИЯ 1 ДЕКАБРЯ 2021 г.</vt:lpstr>
      <vt:lpstr>РАБОТА С ГРАФИЧЕСКИМИ МОДЕЛЯМИ (стратегия «Фишбоун», таблицы, кластеры, карты понятий, сравнительные диаграммы)</vt:lpstr>
      <vt:lpstr>Спасибо за внимание!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Мукмин</dc:creator>
  <cp:lastModifiedBy>Мукмин</cp:lastModifiedBy>
  <cp:revision>50</cp:revision>
  <dcterms:created xsi:type="dcterms:W3CDTF">2022-11-14T12:39:59Z</dcterms:created>
  <dcterms:modified xsi:type="dcterms:W3CDTF">2024-11-20T14:53:07Z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2022-11-14T00:00:00Z</vt:filetime>
  </property>
</Properties>
</file>